
<file path=[Content_Types].xml><?xml version="1.0" encoding="utf-8"?>
<Types xmlns="http://schemas.openxmlformats.org/package/2006/content-types">
  <Default Extension="emf" ContentType="image/x-emf"/>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9"/>
  </p:notesMasterIdLst>
  <p:sldIdLst>
    <p:sldId id="256" r:id="rId3"/>
    <p:sldId id="258" r:id="rId4"/>
    <p:sldId id="321" r:id="rId5"/>
    <p:sldId id="328" r:id="rId6"/>
    <p:sldId id="305" r:id="rId7"/>
    <p:sldId id="306" r:id="rId8"/>
    <p:sldId id="308" r:id="rId9"/>
    <p:sldId id="329" r:id="rId10"/>
    <p:sldId id="307" r:id="rId11"/>
    <p:sldId id="309" r:id="rId12"/>
    <p:sldId id="310" r:id="rId13"/>
    <p:sldId id="311" r:id="rId14"/>
    <p:sldId id="330" r:id="rId15"/>
    <p:sldId id="317" r:id="rId16"/>
    <p:sldId id="331" r:id="rId17"/>
    <p:sldId id="327" r:id="rId18"/>
    <p:sldId id="326" r:id="rId19"/>
    <p:sldId id="315" r:id="rId20"/>
    <p:sldId id="323" r:id="rId21"/>
    <p:sldId id="332" r:id="rId22"/>
    <p:sldId id="300" r:id="rId23"/>
    <p:sldId id="299" r:id="rId24"/>
    <p:sldId id="302" r:id="rId25"/>
    <p:sldId id="259" r:id="rId26"/>
    <p:sldId id="284" r:id="rId27"/>
    <p:sldId id="303" r:id="rId28"/>
    <p:sldId id="336" r:id="rId29"/>
    <p:sldId id="283" r:id="rId30"/>
    <p:sldId id="339" r:id="rId31"/>
    <p:sldId id="260" r:id="rId32"/>
    <p:sldId id="340" r:id="rId33"/>
    <p:sldId id="288" r:id="rId34"/>
    <p:sldId id="285" r:id="rId35"/>
    <p:sldId id="261" r:id="rId36"/>
    <p:sldId id="337" r:id="rId37"/>
    <p:sldId id="289" r:id="rId38"/>
    <p:sldId id="290" r:id="rId39"/>
    <p:sldId id="262" r:id="rId40"/>
    <p:sldId id="291" r:id="rId41"/>
    <p:sldId id="292" r:id="rId42"/>
    <p:sldId id="267" r:id="rId43"/>
    <p:sldId id="334" r:id="rId44"/>
    <p:sldId id="338" r:id="rId45"/>
    <p:sldId id="268" r:id="rId46"/>
    <p:sldId id="293" r:id="rId47"/>
    <p:sldId id="294" r:id="rId48"/>
    <p:sldId id="269" r:id="rId49"/>
    <p:sldId id="295" r:id="rId50"/>
    <p:sldId id="270" r:id="rId51"/>
    <p:sldId id="296" r:id="rId52"/>
    <p:sldId id="297" r:id="rId53"/>
    <p:sldId id="273" r:id="rId54"/>
    <p:sldId id="298" r:id="rId55"/>
    <p:sldId id="333" r:id="rId56"/>
    <p:sldId id="278" r:id="rId57"/>
    <p:sldId id="2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park" initials="jp" lastIdx="17" clrIdx="0">
    <p:extLst>
      <p:ext uri="{19B8F6BF-5375-455C-9EA6-DF929625EA0E}">
        <p15:presenceInfo xmlns:p15="http://schemas.microsoft.com/office/powerpoint/2012/main" userId="bd9150fd97faff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7T20:25:52.201" idx="16">
    <p:pos x="10" y="10"/>
    <p:text>Total 80 minutes:
slides 1-20 (20 minutes of application examples)
20 minutes for introducing pseudocode and examples
20 minutes for problem
15 minutes for debugging
5 minutes for coding guidelines
0 minutes for feedback</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7-17T18:42:41.790" idx="2">
    <p:pos x="6491" y="781"/>
    <p:text>Adjust design to decrease cooling energy consumption</p:text>
    <p:extLst>
      <p:ext uri="{C676402C-5697-4E1C-873F-D02D1690AC5C}">
        <p15:threadingInfo xmlns:p15="http://schemas.microsoft.com/office/powerpoint/2012/main" timeZoneBias="300"/>
      </p:ext>
    </p:extLst>
  </p:cm>
  <p:cm authorId="1" dt="2019-07-17T18:42:48.612" idx="3">
    <p:pos x="3899" y="993"/>
    <p:text>By understanding air particle pathway</p:text>
    <p:extLst>
      <p:ext uri="{C676402C-5697-4E1C-873F-D02D1690AC5C}">
        <p15:threadingInfo xmlns:p15="http://schemas.microsoft.com/office/powerpoint/2012/main" timeZoneBias="300"/>
      </p:ext>
    </p:extLst>
  </p:cm>
  <p:cm authorId="1" dt="2019-07-17T18:45:17.020" idx="4">
    <p:pos x="5819" y="1354"/>
    <p:text>can consider various design options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7-17T18:52:42.441" idx="6">
    <p:pos x="7538" y="1153"/>
    <p:text>We can look at demand monthly</p:text>
    <p:extLst>
      <p:ext uri="{C676402C-5697-4E1C-873F-D02D1690AC5C}">
        <p15:threadingInfo xmlns:p15="http://schemas.microsoft.com/office/powerpoint/2012/main" timeZoneBias="300"/>
      </p:ext>
    </p:extLst>
  </p:cm>
  <p:cm authorId="1" dt="2019-07-17T18:54:37.910" idx="9">
    <p:pos x="3546" y="3493"/>
    <p:text>I want to go over another paper: this one is about  building energy modelling in warm climates, and how to calibrate your model when it is waaaay off measured data. But I'd like to go into the type of analytics and how this can be used.</p:text>
    <p:extLst>
      <p:ext uri="{C676402C-5697-4E1C-873F-D02D1690AC5C}">
        <p15:threadingInfo xmlns:p15="http://schemas.microsoft.com/office/powerpoint/2012/main" timeZoneBias="300"/>
      </p:ext>
    </p:extLst>
  </p:cm>
  <p:cm authorId="1" dt="2019-07-17T18:59:12.760" idx="10">
    <p:pos x="4134" y="3493"/>
    <p:text>They look at: Architectural plans, electric lighting system, air conditioning systems, total number of occupants, lighting schedule, equipment inventory, approximate hourly energy demand data, billing history, building component properties (windows, wall material)</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7-17T18:53:14.376" idx="7">
    <p:pos x="3694" y="830"/>
    <p:text>Or by hour</p:text>
    <p:extLst>
      <p:ext uri="{C676402C-5697-4E1C-873F-D02D1690AC5C}">
        <p15:threadingInfo xmlns:p15="http://schemas.microsoft.com/office/powerpoint/2012/main" timeZoneBias="300"/>
      </p:ext>
    </p:extLst>
  </p:cm>
  <p:cm authorId="1" dt="2019-07-17T18:54:25.514" idx="8">
    <p:pos x="7277" y="873"/>
    <p:text>or by equipment per hour</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7-17T19:09:13.417" idx="11">
    <p:pos x="4460" y="811"/>
    <p:text>Updated end-use model after adjusting equipment schedules, energy consumption power usage assumptions (ie lighting, ac)</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7-17T18:42:41.790" idx="2">
    <p:pos x="6491" y="781"/>
    <p:text>Adjust design to decrease cooling energy consumption</p:text>
    <p:extLst>
      <p:ext uri="{C676402C-5697-4E1C-873F-D02D1690AC5C}">
        <p15:threadingInfo xmlns:p15="http://schemas.microsoft.com/office/powerpoint/2012/main" timeZoneBias="300"/>
      </p:ext>
    </p:extLst>
  </p:cm>
  <p:cm authorId="1" dt="2019-07-17T18:42:48.612" idx="3">
    <p:pos x="3899" y="993"/>
    <p:text>By understanding air particle pathway</p:text>
    <p:extLst>
      <p:ext uri="{C676402C-5697-4E1C-873F-D02D1690AC5C}">
        <p15:threadingInfo xmlns:p15="http://schemas.microsoft.com/office/powerpoint/2012/main" timeZoneBias="300"/>
      </p:ext>
    </p:extLst>
  </p:cm>
  <p:cm authorId="1" dt="2019-07-17T18:45:17.020" idx="4">
    <p:pos x="5819" y="1354"/>
    <p:text>can consider various design options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7-17T19:59:26.983" idx="12">
    <p:pos x="7601" y="662"/>
    <p:text>Input preference are adjacency preference, work style preference, buzz, productivity, daylight, and views to outside</p:text>
    <p:extLst>
      <p:ext uri="{C676402C-5697-4E1C-873F-D02D1690AC5C}">
        <p15:threadingInfo xmlns:p15="http://schemas.microsoft.com/office/powerpoint/2012/main" timeZoneBias="300"/>
      </p:ext>
    </p:extLst>
  </p:cm>
  <p:cm authorId="1" dt="2019-07-17T20:03:23.933" idx="13">
    <p:pos x="7601" y="798"/>
    <p:text>The program takes these inputs and generates a floor plan layout</p:text>
    <p:extLst>
      <p:ext uri="{C676402C-5697-4E1C-873F-D02D1690AC5C}">
        <p15:threadingInfo xmlns:p15="http://schemas.microsoft.com/office/powerpoint/2012/main" timeZoneBias="300">
          <p15:parentCm authorId="1" idx="12"/>
        </p15:threadingInfo>
      </p:ext>
    </p:extLst>
  </p:cm>
  <p:cm authorId="1" dt="2019-07-17T20:03:36.120" idx="14">
    <p:pos x="7601" y="934"/>
    <p:text>This floorplan is the office of a autodesk team in toronto that has been designed using a generative design process</p:text>
    <p:extLst>
      <p:ext uri="{C676402C-5697-4E1C-873F-D02D1690AC5C}">
        <p15:threadingInfo xmlns:p15="http://schemas.microsoft.com/office/powerpoint/2012/main" timeZoneBias="300">
          <p15:parentCm authorId="1" idx="1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n-US" sz="4400" b="0" strike="noStrike" spc="-1">
                <a:latin typeface="Arial"/>
              </a:rPr>
              <a:t>Click to move the slide</a:t>
            </a:r>
          </a:p>
        </p:txBody>
      </p:sp>
      <p:sp>
        <p:nvSpPr>
          <p:cNvPr id="91"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92"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93"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94"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95" name="PlaceHolder 6"/>
          <p:cNvSpPr>
            <a:spLocks noGrp="1"/>
          </p:cNvSpPr>
          <p:nvPr>
            <p:ph type="sldNum"/>
          </p:nvPr>
        </p:nvSpPr>
        <p:spPr>
          <a:xfrm>
            <a:off x="4399200" y="9555480"/>
            <a:ext cx="3372840" cy="502560"/>
          </a:xfrm>
          <a:prstGeom prst="rect">
            <a:avLst/>
          </a:prstGeom>
        </p:spPr>
        <p:txBody>
          <a:bodyPr lIns="0" tIns="0" rIns="0" bIns="0" anchor="b"/>
          <a:lstStyle/>
          <a:p>
            <a:pPr algn="r"/>
            <a:fld id="{3A8307B2-7E33-49DB-8272-0F4793FD84E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2</a:t>
            </a:fld>
            <a:endParaRPr lang="en-US"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11</a:t>
            </a:fld>
            <a:endParaRPr lang="en-US" sz="1200" b="0" strike="noStrike" spc="-1">
              <a:latin typeface="Arial"/>
            </a:endParaRPr>
          </a:p>
        </p:txBody>
      </p:sp>
    </p:spTree>
    <p:extLst>
      <p:ext uri="{BB962C8B-B14F-4D97-AF65-F5344CB8AC3E}">
        <p14:creationId xmlns:p14="http://schemas.microsoft.com/office/powerpoint/2010/main" val="2495860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12</a:t>
            </a:fld>
            <a:endParaRPr lang="en-US" sz="1200" b="0" strike="noStrike" spc="-1">
              <a:latin typeface="Arial"/>
            </a:endParaRPr>
          </a:p>
        </p:txBody>
      </p:sp>
    </p:spTree>
    <p:extLst>
      <p:ext uri="{BB962C8B-B14F-4D97-AF65-F5344CB8AC3E}">
        <p14:creationId xmlns:p14="http://schemas.microsoft.com/office/powerpoint/2010/main" val="3973468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13</a:t>
            </a:fld>
            <a:endParaRPr lang="en-US" sz="1200" b="0" strike="noStrike" spc="-1">
              <a:latin typeface="Arial"/>
            </a:endParaRPr>
          </a:p>
        </p:txBody>
      </p:sp>
    </p:spTree>
    <p:extLst>
      <p:ext uri="{BB962C8B-B14F-4D97-AF65-F5344CB8AC3E}">
        <p14:creationId xmlns:p14="http://schemas.microsoft.com/office/powerpoint/2010/main" val="372891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14</a:t>
            </a:fld>
            <a:endParaRPr lang="en-US" sz="1200" b="0" strike="noStrike" spc="-1">
              <a:latin typeface="Arial"/>
            </a:endParaRPr>
          </a:p>
        </p:txBody>
      </p:sp>
    </p:spTree>
    <p:extLst>
      <p:ext uri="{BB962C8B-B14F-4D97-AF65-F5344CB8AC3E}">
        <p14:creationId xmlns:p14="http://schemas.microsoft.com/office/powerpoint/2010/main" val="2126777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15</a:t>
            </a:fld>
            <a:endParaRPr lang="en-US" sz="1200" b="0" strike="noStrike" spc="-1">
              <a:latin typeface="Arial"/>
            </a:endParaRPr>
          </a:p>
        </p:txBody>
      </p:sp>
    </p:spTree>
    <p:extLst>
      <p:ext uri="{BB962C8B-B14F-4D97-AF65-F5344CB8AC3E}">
        <p14:creationId xmlns:p14="http://schemas.microsoft.com/office/powerpoint/2010/main" val="310394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16</a:t>
            </a:fld>
            <a:endParaRPr lang="en-US" sz="1200" b="0" strike="noStrike" spc="-1">
              <a:latin typeface="Arial"/>
            </a:endParaRPr>
          </a:p>
        </p:txBody>
      </p:sp>
    </p:spTree>
    <p:extLst>
      <p:ext uri="{BB962C8B-B14F-4D97-AF65-F5344CB8AC3E}">
        <p14:creationId xmlns:p14="http://schemas.microsoft.com/office/powerpoint/2010/main" val="2350377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17</a:t>
            </a:fld>
            <a:endParaRPr lang="en-US" sz="1200" b="0" strike="noStrike" spc="-1">
              <a:latin typeface="Arial"/>
            </a:endParaRPr>
          </a:p>
        </p:txBody>
      </p:sp>
    </p:spTree>
    <p:extLst>
      <p:ext uri="{BB962C8B-B14F-4D97-AF65-F5344CB8AC3E}">
        <p14:creationId xmlns:p14="http://schemas.microsoft.com/office/powerpoint/2010/main" val="53665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18</a:t>
            </a:fld>
            <a:endParaRPr lang="en-US" sz="1200" b="0" strike="noStrike" spc="-1">
              <a:latin typeface="Arial"/>
            </a:endParaRPr>
          </a:p>
        </p:txBody>
      </p:sp>
    </p:spTree>
    <p:extLst>
      <p:ext uri="{BB962C8B-B14F-4D97-AF65-F5344CB8AC3E}">
        <p14:creationId xmlns:p14="http://schemas.microsoft.com/office/powerpoint/2010/main" val="3415483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19</a:t>
            </a:fld>
            <a:endParaRPr lang="en-US" sz="1200" b="0" strike="noStrike" spc="-1">
              <a:latin typeface="Arial"/>
            </a:endParaRPr>
          </a:p>
        </p:txBody>
      </p:sp>
    </p:spTree>
    <p:extLst>
      <p:ext uri="{BB962C8B-B14F-4D97-AF65-F5344CB8AC3E}">
        <p14:creationId xmlns:p14="http://schemas.microsoft.com/office/powerpoint/2010/main" val="1925689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20</a:t>
            </a:fld>
            <a:endParaRPr lang="en-US" sz="1200" b="0" strike="noStrike" spc="-1">
              <a:latin typeface="Arial"/>
            </a:endParaRPr>
          </a:p>
        </p:txBody>
      </p:sp>
    </p:spTree>
    <p:extLst>
      <p:ext uri="{BB962C8B-B14F-4D97-AF65-F5344CB8AC3E}">
        <p14:creationId xmlns:p14="http://schemas.microsoft.com/office/powerpoint/2010/main" val="405037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3</a:t>
            </a:fld>
            <a:endParaRPr lang="en-US" sz="1200" b="0" strike="noStrike" spc="-1">
              <a:latin typeface="Arial"/>
            </a:endParaRPr>
          </a:p>
        </p:txBody>
      </p:sp>
    </p:spTree>
    <p:extLst>
      <p:ext uri="{BB962C8B-B14F-4D97-AF65-F5344CB8AC3E}">
        <p14:creationId xmlns:p14="http://schemas.microsoft.com/office/powerpoint/2010/main" val="34703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21</a:t>
            </a:fld>
            <a:endParaRPr lang="en-US" sz="1200" b="0" strike="noStrike" spc="-1">
              <a:latin typeface="Arial"/>
            </a:endParaRPr>
          </a:p>
        </p:txBody>
      </p:sp>
    </p:spTree>
    <p:extLst>
      <p:ext uri="{BB962C8B-B14F-4D97-AF65-F5344CB8AC3E}">
        <p14:creationId xmlns:p14="http://schemas.microsoft.com/office/powerpoint/2010/main" val="2096114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r>
              <a:rPr lang="en-US" sz="2000" b="0" strike="noStrike" spc="-1" dirty="0">
                <a:latin typeface="Arial"/>
              </a:rPr>
              <a:t>The links are reading material students can read on their own time if they’d like.</a:t>
            </a: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22</a:t>
            </a:fld>
            <a:endParaRPr lang="en-US" sz="1200" b="0" strike="noStrike" spc="-1">
              <a:latin typeface="Arial"/>
            </a:endParaRPr>
          </a:p>
        </p:txBody>
      </p:sp>
    </p:spTree>
    <p:extLst>
      <p:ext uri="{BB962C8B-B14F-4D97-AF65-F5344CB8AC3E}">
        <p14:creationId xmlns:p14="http://schemas.microsoft.com/office/powerpoint/2010/main" val="997658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23</a:t>
            </a:fld>
            <a:endParaRPr lang="en-US" sz="1200" b="0" strike="noStrike" spc="-1">
              <a:latin typeface="Arial"/>
            </a:endParaRPr>
          </a:p>
        </p:txBody>
      </p:sp>
    </p:spTree>
    <p:extLst>
      <p:ext uri="{BB962C8B-B14F-4D97-AF65-F5344CB8AC3E}">
        <p14:creationId xmlns:p14="http://schemas.microsoft.com/office/powerpoint/2010/main" val="782339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24</a:t>
            </a:fld>
            <a:endParaRPr lang="en-US" sz="1200" b="0" strike="noStrike" spc="-1">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25</a:t>
            </a:fld>
            <a:endParaRPr lang="en-US" sz="1200" b="0" strike="noStrike" spc="-1">
              <a:latin typeface="Arial"/>
            </a:endParaRPr>
          </a:p>
        </p:txBody>
      </p:sp>
    </p:spTree>
    <p:extLst>
      <p:ext uri="{BB962C8B-B14F-4D97-AF65-F5344CB8AC3E}">
        <p14:creationId xmlns:p14="http://schemas.microsoft.com/office/powerpoint/2010/main" val="267460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dirty="0">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26</a:t>
            </a:fld>
            <a:endParaRPr lang="en-US" sz="1200" b="0" strike="noStrike" spc="-1">
              <a:latin typeface="Arial"/>
            </a:endParaRPr>
          </a:p>
        </p:txBody>
      </p:sp>
    </p:spTree>
    <p:extLst>
      <p:ext uri="{BB962C8B-B14F-4D97-AF65-F5344CB8AC3E}">
        <p14:creationId xmlns:p14="http://schemas.microsoft.com/office/powerpoint/2010/main" val="2372056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27</a:t>
            </a:fld>
            <a:endParaRPr lang="en-US" sz="1200" b="0" strike="noStrike" spc="-1">
              <a:latin typeface="Arial"/>
            </a:endParaRPr>
          </a:p>
        </p:txBody>
      </p:sp>
    </p:spTree>
    <p:extLst>
      <p:ext uri="{BB962C8B-B14F-4D97-AF65-F5344CB8AC3E}">
        <p14:creationId xmlns:p14="http://schemas.microsoft.com/office/powerpoint/2010/main" val="334877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r>
              <a:rPr lang="en-US" sz="2000" b="0" strike="noStrike" spc="-1" dirty="0">
                <a:latin typeface="Arial"/>
              </a:rPr>
              <a:t>Again, a refresher on what logical vs syntax errors are.</a:t>
            </a: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28</a:t>
            </a:fld>
            <a:endParaRPr lang="en-US" sz="1200" b="0" strike="noStrike" spc="-1">
              <a:latin typeface="Arial"/>
            </a:endParaRPr>
          </a:p>
        </p:txBody>
      </p:sp>
    </p:spTree>
    <p:extLst>
      <p:ext uri="{BB962C8B-B14F-4D97-AF65-F5344CB8AC3E}">
        <p14:creationId xmlns:p14="http://schemas.microsoft.com/office/powerpoint/2010/main" val="359381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685800" y="1143000"/>
            <a:ext cx="5484813" cy="3084513"/>
          </a:xfrm>
          <a:prstGeom prst="rect">
            <a:avLst/>
          </a:prstGeom>
        </p:spPr>
      </p:sp>
      <p:sp>
        <p:nvSpPr>
          <p:cNvPr id="15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AF943-F54A-4096-8B24-D8371D5E3D1E}" type="slidenum">
              <a:rPr lang="en-US" sz="1200" b="0" strike="noStrike" spc="-1">
                <a:solidFill>
                  <a:srgbClr val="000000"/>
                </a:solidFill>
                <a:latin typeface="+mn-lt"/>
                <a:ea typeface="+mn-ea"/>
              </a:rPr>
              <a:t>29</a:t>
            </a:fld>
            <a:endParaRPr lang="en-US" sz="1200" b="0" strike="noStrike" spc="-1">
              <a:latin typeface="Arial"/>
            </a:endParaRPr>
          </a:p>
        </p:txBody>
      </p:sp>
    </p:spTree>
    <p:extLst>
      <p:ext uri="{BB962C8B-B14F-4D97-AF65-F5344CB8AC3E}">
        <p14:creationId xmlns:p14="http://schemas.microsoft.com/office/powerpoint/2010/main" val="410386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685800" y="1143000"/>
            <a:ext cx="5484813" cy="3084513"/>
          </a:xfrm>
          <a:prstGeom prst="rect">
            <a:avLst/>
          </a:prstGeom>
        </p:spPr>
      </p:sp>
      <p:sp>
        <p:nvSpPr>
          <p:cNvPr id="15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AF943-F54A-4096-8B24-D8371D5E3D1E}" type="slidenum">
              <a:rPr lang="en-US" sz="1200" b="0" strike="noStrike" spc="-1">
                <a:solidFill>
                  <a:srgbClr val="000000"/>
                </a:solidFill>
                <a:latin typeface="+mn-lt"/>
                <a:ea typeface="+mn-ea"/>
              </a:rPr>
              <a:t>30</a:t>
            </a:fld>
            <a:endParaRPr lang="en-US" sz="1200" b="0" strike="noStrike" spc="-1">
              <a:latin typeface="Arial"/>
            </a:endParaRPr>
          </a:p>
        </p:txBody>
      </p:sp>
    </p:spTree>
    <p:extLst>
      <p:ext uri="{BB962C8B-B14F-4D97-AF65-F5344CB8AC3E}">
        <p14:creationId xmlns:p14="http://schemas.microsoft.com/office/powerpoint/2010/main" val="278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4</a:t>
            </a:fld>
            <a:endParaRPr lang="en-US" sz="1200" b="0" strike="noStrike" spc="-1">
              <a:latin typeface="Arial"/>
            </a:endParaRPr>
          </a:p>
        </p:txBody>
      </p:sp>
    </p:spTree>
    <p:extLst>
      <p:ext uri="{BB962C8B-B14F-4D97-AF65-F5344CB8AC3E}">
        <p14:creationId xmlns:p14="http://schemas.microsoft.com/office/powerpoint/2010/main" val="87253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685800" y="1143000"/>
            <a:ext cx="5484813" cy="3084513"/>
          </a:xfrm>
          <a:prstGeom prst="rect">
            <a:avLst/>
          </a:prstGeom>
        </p:spPr>
      </p:sp>
      <p:sp>
        <p:nvSpPr>
          <p:cNvPr id="15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AF943-F54A-4096-8B24-D8371D5E3D1E}" type="slidenum">
              <a:rPr lang="en-US" sz="1200" b="0" strike="noStrike" spc="-1">
                <a:solidFill>
                  <a:srgbClr val="000000"/>
                </a:solidFill>
                <a:latin typeface="+mn-lt"/>
                <a:ea typeface="+mn-ea"/>
              </a:rPr>
              <a:t>31</a:t>
            </a:fld>
            <a:endParaRPr lang="en-US" sz="1200" b="0" strike="noStrike" spc="-1">
              <a:latin typeface="Arial"/>
            </a:endParaRPr>
          </a:p>
        </p:txBody>
      </p:sp>
    </p:spTree>
    <p:extLst>
      <p:ext uri="{BB962C8B-B14F-4D97-AF65-F5344CB8AC3E}">
        <p14:creationId xmlns:p14="http://schemas.microsoft.com/office/powerpoint/2010/main" val="1160573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685800" y="1143000"/>
            <a:ext cx="5484813" cy="3084513"/>
          </a:xfrm>
          <a:prstGeom prst="rect">
            <a:avLst/>
          </a:prstGeom>
        </p:spPr>
      </p:sp>
      <p:sp>
        <p:nvSpPr>
          <p:cNvPr id="15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AF943-F54A-4096-8B24-D8371D5E3D1E}" type="slidenum">
              <a:rPr lang="en-US" sz="1200" b="0" strike="noStrike" spc="-1">
                <a:solidFill>
                  <a:srgbClr val="000000"/>
                </a:solidFill>
                <a:latin typeface="+mn-lt"/>
                <a:ea typeface="+mn-ea"/>
              </a:rPr>
              <a:t>32</a:t>
            </a:fld>
            <a:endParaRPr lang="en-US" sz="1200" b="0" strike="noStrike" spc="-1">
              <a:latin typeface="Arial"/>
            </a:endParaRPr>
          </a:p>
        </p:txBody>
      </p:sp>
    </p:spTree>
    <p:extLst>
      <p:ext uri="{BB962C8B-B14F-4D97-AF65-F5344CB8AC3E}">
        <p14:creationId xmlns:p14="http://schemas.microsoft.com/office/powerpoint/2010/main" val="4214881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r>
              <a:rPr lang="en-US" sz="2000" b="0" strike="noStrike" spc="-1" dirty="0">
                <a:latin typeface="Arial"/>
              </a:rPr>
              <a:t>Again, a refresher on what logical vs syntax errors are.</a:t>
            </a: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33</a:t>
            </a:fld>
            <a:endParaRPr lang="en-US" sz="1200" b="0" strike="noStrike" spc="-1">
              <a:latin typeface="Arial"/>
            </a:endParaRPr>
          </a:p>
        </p:txBody>
      </p:sp>
    </p:spTree>
    <p:extLst>
      <p:ext uri="{BB962C8B-B14F-4D97-AF65-F5344CB8AC3E}">
        <p14:creationId xmlns:p14="http://schemas.microsoft.com/office/powerpoint/2010/main" val="2092811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685800" y="1143000"/>
            <a:ext cx="5484813" cy="3084513"/>
          </a:xfrm>
          <a:prstGeom prst="rect">
            <a:avLst/>
          </a:prstGeom>
        </p:spPr>
      </p:sp>
      <p:sp>
        <p:nvSpPr>
          <p:cNvPr id="158"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C3D08-E9F8-4BF2-8B14-EF7F639EB41D}" type="slidenum">
              <a:rPr lang="en-US" sz="1200" b="0" strike="noStrike" spc="-1">
                <a:solidFill>
                  <a:srgbClr val="000000"/>
                </a:solidFill>
                <a:latin typeface="+mn-lt"/>
                <a:ea typeface="+mn-ea"/>
              </a:rPr>
              <a:t>34</a:t>
            </a:fld>
            <a:endParaRPr lang="en-US" sz="1200" b="0" strike="noStrike" spc="-1">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685800" y="1143000"/>
            <a:ext cx="5484813" cy="3084513"/>
          </a:xfrm>
          <a:prstGeom prst="rect">
            <a:avLst/>
          </a:prstGeom>
        </p:spPr>
      </p:sp>
      <p:sp>
        <p:nvSpPr>
          <p:cNvPr id="158"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C3D08-E9F8-4BF2-8B14-EF7F639EB41D}" type="slidenum">
              <a:rPr lang="en-US" sz="1200" b="0" strike="noStrike" spc="-1">
                <a:solidFill>
                  <a:srgbClr val="000000"/>
                </a:solidFill>
                <a:latin typeface="+mn-lt"/>
                <a:ea typeface="+mn-ea"/>
              </a:rPr>
              <a:t>35</a:t>
            </a:fld>
            <a:endParaRPr lang="en-US" sz="1200" b="0" strike="noStrike" spc="-1">
              <a:latin typeface="Arial"/>
            </a:endParaRPr>
          </a:p>
        </p:txBody>
      </p:sp>
    </p:spTree>
    <p:extLst>
      <p:ext uri="{BB962C8B-B14F-4D97-AF65-F5344CB8AC3E}">
        <p14:creationId xmlns:p14="http://schemas.microsoft.com/office/powerpoint/2010/main" val="220026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685800" y="1143000"/>
            <a:ext cx="5484813" cy="3084513"/>
          </a:xfrm>
          <a:prstGeom prst="rect">
            <a:avLst/>
          </a:prstGeom>
        </p:spPr>
      </p:sp>
      <p:sp>
        <p:nvSpPr>
          <p:cNvPr id="158"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C3D08-E9F8-4BF2-8B14-EF7F639EB41D}" type="slidenum">
              <a:rPr lang="en-US" sz="1200" b="0" strike="noStrike" spc="-1">
                <a:solidFill>
                  <a:srgbClr val="000000"/>
                </a:solidFill>
                <a:latin typeface="+mn-lt"/>
                <a:ea typeface="+mn-ea"/>
              </a:rPr>
              <a:t>36</a:t>
            </a:fld>
            <a:endParaRPr lang="en-US" sz="1200" b="0" strike="noStrike" spc="-1">
              <a:latin typeface="Arial"/>
            </a:endParaRPr>
          </a:p>
        </p:txBody>
      </p:sp>
    </p:spTree>
    <p:extLst>
      <p:ext uri="{BB962C8B-B14F-4D97-AF65-F5344CB8AC3E}">
        <p14:creationId xmlns:p14="http://schemas.microsoft.com/office/powerpoint/2010/main" val="864441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685800" y="1143000"/>
            <a:ext cx="5484813" cy="3084513"/>
          </a:xfrm>
          <a:prstGeom prst="rect">
            <a:avLst/>
          </a:prstGeom>
        </p:spPr>
      </p:sp>
      <p:sp>
        <p:nvSpPr>
          <p:cNvPr id="158"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57C3D08-E9F8-4BF2-8B14-EF7F639EB41D}" type="slidenum">
              <a:rPr lang="en-US" sz="1200" b="0" strike="noStrike" spc="-1">
                <a:solidFill>
                  <a:srgbClr val="000000"/>
                </a:solidFill>
                <a:latin typeface="+mn-lt"/>
                <a:ea typeface="+mn-ea"/>
              </a:rPr>
              <a:t>37</a:t>
            </a:fld>
            <a:endParaRPr lang="en-US" sz="1200" b="0" strike="noStrike" spc="-1">
              <a:latin typeface="Arial"/>
            </a:endParaRPr>
          </a:p>
        </p:txBody>
      </p:sp>
    </p:spTree>
    <p:extLst>
      <p:ext uri="{BB962C8B-B14F-4D97-AF65-F5344CB8AC3E}">
        <p14:creationId xmlns:p14="http://schemas.microsoft.com/office/powerpoint/2010/main" val="4199005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noRot="1" noChangeAspect="1"/>
          </p:cNvSpPr>
          <p:nvPr>
            <p:ph type="sldImg"/>
          </p:nvPr>
        </p:nvSpPr>
        <p:spPr>
          <a:xfrm>
            <a:off x="685800" y="1143000"/>
            <a:ext cx="5484813" cy="3084513"/>
          </a:xfrm>
          <a:prstGeom prst="rect">
            <a:avLst/>
          </a:prstGeom>
        </p:spPr>
      </p:sp>
      <p:sp>
        <p:nvSpPr>
          <p:cNvPr id="161"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62"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ABAA55-EC9A-4EEC-8539-BA092659D7E5}" type="slidenum">
              <a:rPr lang="en-US" sz="1200" b="0" strike="noStrike" spc="-1">
                <a:solidFill>
                  <a:srgbClr val="000000"/>
                </a:solidFill>
                <a:latin typeface="+mn-lt"/>
                <a:ea typeface="+mn-ea"/>
              </a:rPr>
              <a:t>38</a:t>
            </a:fld>
            <a:endParaRPr lang="en-US" sz="1200" b="0" strike="noStrike" spc="-1">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noRot="1" noChangeAspect="1"/>
          </p:cNvSpPr>
          <p:nvPr>
            <p:ph type="sldImg"/>
          </p:nvPr>
        </p:nvSpPr>
        <p:spPr>
          <a:xfrm>
            <a:off x="685800" y="1143000"/>
            <a:ext cx="5484813" cy="3084513"/>
          </a:xfrm>
          <a:prstGeom prst="rect">
            <a:avLst/>
          </a:prstGeom>
        </p:spPr>
      </p:sp>
      <p:sp>
        <p:nvSpPr>
          <p:cNvPr id="161" name="PlaceHolder 2"/>
          <p:cNvSpPr>
            <a:spLocks noGrp="1"/>
          </p:cNvSpPr>
          <p:nvPr>
            <p:ph type="body"/>
          </p:nvPr>
        </p:nvSpPr>
        <p:spPr>
          <a:xfrm>
            <a:off x="685800" y="4400640"/>
            <a:ext cx="5484600" cy="3598560"/>
          </a:xfrm>
          <a:prstGeom prst="rect">
            <a:avLst/>
          </a:prstGeom>
        </p:spPr>
        <p:txBody>
          <a:bodyPr lIns="0" tIns="0" rIns="0" bIns="0"/>
          <a:lstStyle/>
          <a:p>
            <a:r>
              <a:rPr lang="en-US" sz="2000" b="0" strike="noStrike" spc="-1" dirty="0">
                <a:latin typeface="Arial"/>
              </a:rPr>
              <a:t>The key here is o</a:t>
            </a:r>
          </a:p>
        </p:txBody>
      </p:sp>
      <p:sp>
        <p:nvSpPr>
          <p:cNvPr id="162"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ABAA55-EC9A-4EEC-8539-BA092659D7E5}" type="slidenum">
              <a:rPr lang="en-US" sz="1200" b="0" strike="noStrike" spc="-1">
                <a:solidFill>
                  <a:srgbClr val="000000"/>
                </a:solidFill>
                <a:latin typeface="+mn-lt"/>
                <a:ea typeface="+mn-ea"/>
              </a:rPr>
              <a:t>39</a:t>
            </a:fld>
            <a:endParaRPr lang="en-US" sz="1200" b="0" strike="noStrike" spc="-1">
              <a:latin typeface="Arial"/>
            </a:endParaRPr>
          </a:p>
        </p:txBody>
      </p:sp>
    </p:spTree>
    <p:extLst>
      <p:ext uri="{BB962C8B-B14F-4D97-AF65-F5344CB8AC3E}">
        <p14:creationId xmlns:p14="http://schemas.microsoft.com/office/powerpoint/2010/main" val="3843989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noRot="1" noChangeAspect="1"/>
          </p:cNvSpPr>
          <p:nvPr>
            <p:ph type="sldImg"/>
          </p:nvPr>
        </p:nvSpPr>
        <p:spPr>
          <a:xfrm>
            <a:off x="685800" y="1143000"/>
            <a:ext cx="5484813" cy="3084513"/>
          </a:xfrm>
          <a:prstGeom prst="rect">
            <a:avLst/>
          </a:prstGeom>
        </p:spPr>
      </p:sp>
      <p:sp>
        <p:nvSpPr>
          <p:cNvPr id="161"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62"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1BABAA55-EC9A-4EEC-8539-BA092659D7E5}" type="slidenum">
              <a:rPr lang="en-US" sz="1200" b="0" strike="noStrike" spc="-1">
                <a:solidFill>
                  <a:srgbClr val="000000"/>
                </a:solidFill>
                <a:latin typeface="+mn-lt"/>
                <a:ea typeface="+mn-ea"/>
              </a:rPr>
              <a:t>40</a:t>
            </a:fld>
            <a:endParaRPr lang="en-US" sz="1200" b="0" strike="noStrike" spc="-1">
              <a:latin typeface="Arial"/>
            </a:endParaRPr>
          </a:p>
        </p:txBody>
      </p:sp>
    </p:spTree>
    <p:extLst>
      <p:ext uri="{BB962C8B-B14F-4D97-AF65-F5344CB8AC3E}">
        <p14:creationId xmlns:p14="http://schemas.microsoft.com/office/powerpoint/2010/main" val="1122332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5</a:t>
            </a:fld>
            <a:endParaRPr lang="en-US" sz="1200" b="0" strike="noStrike" spc="-1">
              <a:latin typeface="Arial"/>
            </a:endParaRPr>
          </a:p>
        </p:txBody>
      </p:sp>
    </p:spTree>
    <p:extLst>
      <p:ext uri="{BB962C8B-B14F-4D97-AF65-F5344CB8AC3E}">
        <p14:creationId xmlns:p14="http://schemas.microsoft.com/office/powerpoint/2010/main" val="3076647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noRot="1" noChangeAspect="1"/>
          </p:cNvSpPr>
          <p:nvPr>
            <p:ph type="sldImg"/>
          </p:nvPr>
        </p:nvSpPr>
        <p:spPr>
          <a:xfrm>
            <a:off x="685800" y="1143000"/>
            <a:ext cx="5484813" cy="3084513"/>
          </a:xfrm>
          <a:prstGeom prst="rect">
            <a:avLst/>
          </a:prstGeom>
        </p:spPr>
      </p:sp>
      <p:sp>
        <p:nvSpPr>
          <p:cNvPr id="176" name="PlaceHolder 2"/>
          <p:cNvSpPr>
            <a:spLocks noGrp="1"/>
          </p:cNvSpPr>
          <p:nvPr>
            <p:ph type="body"/>
          </p:nvPr>
        </p:nvSpPr>
        <p:spPr>
          <a:xfrm>
            <a:off x="685800" y="4400640"/>
            <a:ext cx="5484600" cy="3598560"/>
          </a:xfrm>
          <a:prstGeom prst="rect">
            <a:avLst/>
          </a:prstGeom>
        </p:spPr>
        <p:txBody>
          <a:bodyPr lIns="0" tIns="0" rIns="0" bIns="0"/>
          <a:lstStyle/>
          <a:p>
            <a:r>
              <a:rPr lang="en-US" sz="2000" b="0" strike="noStrike" spc="-1" dirty="0">
                <a:latin typeface="Arial"/>
              </a:rPr>
              <a:t>There are some programmers that use pseudocode as comments to explain code. But since flowcharts are visuals, it is impossible to do. It is a separate file.</a:t>
            </a:r>
          </a:p>
        </p:txBody>
      </p:sp>
      <p:sp>
        <p:nvSpPr>
          <p:cNvPr id="177"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7C6E498-173A-4CBE-8B92-C9DD2F9311BE}" type="slidenum">
              <a:rPr lang="en-US" sz="1200" b="0" strike="noStrike" spc="-1">
                <a:solidFill>
                  <a:srgbClr val="000000"/>
                </a:solidFill>
                <a:latin typeface="+mn-lt"/>
                <a:ea typeface="+mn-ea"/>
              </a:rPr>
              <a:t>41</a:t>
            </a:fld>
            <a:endParaRPr lang="en-US" sz="1200" b="0" strike="noStrike" spc="-1">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42</a:t>
            </a:fld>
            <a:endParaRPr lang="en-US" sz="1200" b="0" strike="noStrike" spc="-1">
              <a:latin typeface="Arial"/>
            </a:endParaRPr>
          </a:p>
        </p:txBody>
      </p:sp>
    </p:spTree>
    <p:extLst>
      <p:ext uri="{BB962C8B-B14F-4D97-AF65-F5344CB8AC3E}">
        <p14:creationId xmlns:p14="http://schemas.microsoft.com/office/powerpoint/2010/main" val="43962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4813" cy="3084513"/>
          </a:xfrm>
          <a:prstGeom prst="rect">
            <a:avLst/>
          </a:prstGeom>
        </p:spPr>
      </p:sp>
      <p:sp>
        <p:nvSpPr>
          <p:cNvPr id="15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B427D0D-F7A9-49F9-85C9-885ED760F7B4}" type="slidenum">
              <a:rPr lang="en-US" sz="1200" b="0" strike="noStrike" spc="-1">
                <a:solidFill>
                  <a:srgbClr val="000000"/>
                </a:solidFill>
                <a:latin typeface="+mn-lt"/>
                <a:ea typeface="+mn-ea"/>
              </a:rPr>
              <a:t>43</a:t>
            </a:fld>
            <a:endParaRPr lang="en-US" sz="1200" b="0" strike="noStrike" spc="-1">
              <a:latin typeface="Arial"/>
            </a:endParaRPr>
          </a:p>
        </p:txBody>
      </p:sp>
    </p:spTree>
    <p:extLst>
      <p:ext uri="{BB962C8B-B14F-4D97-AF65-F5344CB8AC3E}">
        <p14:creationId xmlns:p14="http://schemas.microsoft.com/office/powerpoint/2010/main" val="1893070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685800" y="1143000"/>
            <a:ext cx="5484813" cy="3084513"/>
          </a:xfrm>
          <a:prstGeom prst="rect">
            <a:avLst/>
          </a:prstGeom>
        </p:spPr>
      </p:sp>
      <p:sp>
        <p:nvSpPr>
          <p:cNvPr id="17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0DCA778-4637-4300-ADA9-01DACB649778}" type="slidenum">
              <a:rPr lang="en-US" sz="1200" b="0" strike="noStrike" spc="-1">
                <a:solidFill>
                  <a:srgbClr val="000000"/>
                </a:solidFill>
                <a:latin typeface="+mn-lt"/>
                <a:ea typeface="+mn-ea"/>
              </a:rPr>
              <a:t>44</a:t>
            </a:fld>
            <a:endParaRPr lang="en-US" sz="1200" b="0" strike="noStrike" spc="-1">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685800" y="1143000"/>
            <a:ext cx="5484813" cy="3084513"/>
          </a:xfrm>
          <a:prstGeom prst="rect">
            <a:avLst/>
          </a:prstGeom>
        </p:spPr>
      </p:sp>
      <p:sp>
        <p:nvSpPr>
          <p:cNvPr id="17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0DCA778-4637-4300-ADA9-01DACB649778}" type="slidenum">
              <a:rPr lang="en-US" sz="1200" b="0" strike="noStrike" spc="-1">
                <a:solidFill>
                  <a:srgbClr val="000000"/>
                </a:solidFill>
                <a:latin typeface="+mn-lt"/>
                <a:ea typeface="+mn-ea"/>
              </a:rPr>
              <a:t>45</a:t>
            </a:fld>
            <a:endParaRPr lang="en-US" sz="1200" b="0" strike="noStrike" spc="-1">
              <a:latin typeface="Arial"/>
            </a:endParaRPr>
          </a:p>
        </p:txBody>
      </p:sp>
    </p:spTree>
    <p:extLst>
      <p:ext uri="{BB962C8B-B14F-4D97-AF65-F5344CB8AC3E}">
        <p14:creationId xmlns:p14="http://schemas.microsoft.com/office/powerpoint/2010/main" val="222479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685800" y="1143000"/>
            <a:ext cx="5484813" cy="3084513"/>
          </a:xfrm>
          <a:prstGeom prst="rect">
            <a:avLst/>
          </a:prstGeom>
        </p:spPr>
      </p:sp>
      <p:sp>
        <p:nvSpPr>
          <p:cNvPr id="17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0DCA778-4637-4300-ADA9-01DACB649778}" type="slidenum">
              <a:rPr lang="en-US" sz="1200" b="0" strike="noStrike" spc="-1">
                <a:solidFill>
                  <a:srgbClr val="000000"/>
                </a:solidFill>
                <a:latin typeface="+mn-lt"/>
                <a:ea typeface="+mn-ea"/>
              </a:rPr>
              <a:t>46</a:t>
            </a:fld>
            <a:endParaRPr lang="en-US" sz="1200" b="0" strike="noStrike" spc="-1">
              <a:latin typeface="Arial"/>
            </a:endParaRPr>
          </a:p>
        </p:txBody>
      </p:sp>
    </p:spTree>
    <p:extLst>
      <p:ext uri="{BB962C8B-B14F-4D97-AF65-F5344CB8AC3E}">
        <p14:creationId xmlns:p14="http://schemas.microsoft.com/office/powerpoint/2010/main" val="1779760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4813" cy="3084513"/>
          </a:xfrm>
          <a:prstGeom prst="rect">
            <a:avLst/>
          </a:prstGeom>
        </p:spPr>
      </p:sp>
      <p:sp>
        <p:nvSpPr>
          <p:cNvPr id="18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BE033A9-02B8-48B4-BA3D-AA969AA986C8}" type="slidenum">
              <a:rPr lang="en-US" sz="1200" b="0" strike="noStrike" spc="-1">
                <a:solidFill>
                  <a:srgbClr val="000000"/>
                </a:solidFill>
                <a:latin typeface="+mn-lt"/>
                <a:ea typeface="+mn-ea"/>
              </a:rPr>
              <a:t>47</a:t>
            </a:fld>
            <a:endParaRPr lang="en-US" sz="1200" b="0" strike="noStrike" spc="-1">
              <a:latin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noRot="1" noChangeAspect="1"/>
          </p:cNvSpPr>
          <p:nvPr>
            <p:ph type="sldImg"/>
          </p:nvPr>
        </p:nvSpPr>
        <p:spPr>
          <a:xfrm>
            <a:off x="685800" y="1143000"/>
            <a:ext cx="5484813" cy="3084513"/>
          </a:xfrm>
          <a:prstGeom prst="rect">
            <a:avLst/>
          </a:prstGeom>
        </p:spPr>
      </p:sp>
      <p:sp>
        <p:nvSpPr>
          <p:cNvPr id="182"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3"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BE033A9-02B8-48B4-BA3D-AA969AA986C8}" type="slidenum">
              <a:rPr lang="en-US" sz="1200" b="0" strike="noStrike" spc="-1">
                <a:solidFill>
                  <a:srgbClr val="000000"/>
                </a:solidFill>
                <a:latin typeface="+mn-lt"/>
                <a:ea typeface="+mn-ea"/>
              </a:rPr>
              <a:t>48</a:t>
            </a:fld>
            <a:endParaRPr lang="en-US" sz="1200" b="0" strike="noStrike" spc="-1">
              <a:latin typeface="Arial"/>
            </a:endParaRPr>
          </a:p>
        </p:txBody>
      </p:sp>
    </p:spTree>
    <p:extLst>
      <p:ext uri="{BB962C8B-B14F-4D97-AF65-F5344CB8AC3E}">
        <p14:creationId xmlns:p14="http://schemas.microsoft.com/office/powerpoint/2010/main" val="479907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noRot="1" noChangeAspect="1"/>
          </p:cNvSpPr>
          <p:nvPr>
            <p:ph type="sldImg"/>
          </p:nvPr>
        </p:nvSpPr>
        <p:spPr>
          <a:xfrm>
            <a:off x="685800" y="1143000"/>
            <a:ext cx="5484813" cy="3084513"/>
          </a:xfrm>
          <a:prstGeom prst="rect">
            <a:avLst/>
          </a:prstGeom>
        </p:spPr>
      </p:sp>
      <p:sp>
        <p:nvSpPr>
          <p:cNvPr id="18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91BEF0-995A-4109-85ED-9EC3ED55F82C}" type="slidenum">
              <a:rPr lang="en-US" sz="1200" b="0" strike="noStrike" spc="-1">
                <a:solidFill>
                  <a:srgbClr val="000000"/>
                </a:solidFill>
                <a:latin typeface="+mn-lt"/>
                <a:ea typeface="+mn-ea"/>
              </a:rPr>
              <a:t>49</a:t>
            </a:fld>
            <a:endParaRPr lang="en-US" sz="1200" b="0" strike="noStrike" spc="-1">
              <a:latin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noRot="1" noChangeAspect="1"/>
          </p:cNvSpPr>
          <p:nvPr>
            <p:ph type="sldImg"/>
          </p:nvPr>
        </p:nvSpPr>
        <p:spPr>
          <a:xfrm>
            <a:off x="685800" y="1143000"/>
            <a:ext cx="5484813" cy="3084513"/>
          </a:xfrm>
          <a:prstGeom prst="rect">
            <a:avLst/>
          </a:prstGeom>
        </p:spPr>
      </p:sp>
      <p:sp>
        <p:nvSpPr>
          <p:cNvPr id="18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91BEF0-995A-4109-85ED-9EC3ED55F82C}" type="slidenum">
              <a:rPr lang="en-US" sz="1200" b="0" strike="noStrike" spc="-1">
                <a:solidFill>
                  <a:srgbClr val="000000"/>
                </a:solidFill>
                <a:latin typeface="+mn-lt"/>
                <a:ea typeface="+mn-ea"/>
              </a:rPr>
              <a:t>50</a:t>
            </a:fld>
            <a:endParaRPr lang="en-US" sz="1200" b="0" strike="noStrike" spc="-1">
              <a:latin typeface="Arial"/>
            </a:endParaRPr>
          </a:p>
        </p:txBody>
      </p:sp>
    </p:spTree>
    <p:extLst>
      <p:ext uri="{BB962C8B-B14F-4D97-AF65-F5344CB8AC3E}">
        <p14:creationId xmlns:p14="http://schemas.microsoft.com/office/powerpoint/2010/main" val="292457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6</a:t>
            </a:fld>
            <a:endParaRPr lang="en-US" sz="1200" b="0" strike="noStrike" spc="-1">
              <a:latin typeface="Arial"/>
            </a:endParaRPr>
          </a:p>
        </p:txBody>
      </p:sp>
    </p:spTree>
    <p:extLst>
      <p:ext uri="{BB962C8B-B14F-4D97-AF65-F5344CB8AC3E}">
        <p14:creationId xmlns:p14="http://schemas.microsoft.com/office/powerpoint/2010/main" val="841174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noRot="1" noChangeAspect="1"/>
          </p:cNvSpPr>
          <p:nvPr>
            <p:ph type="sldImg"/>
          </p:nvPr>
        </p:nvSpPr>
        <p:spPr>
          <a:xfrm>
            <a:off x="685800" y="1143000"/>
            <a:ext cx="5484813" cy="3084513"/>
          </a:xfrm>
          <a:prstGeom prst="rect">
            <a:avLst/>
          </a:prstGeom>
        </p:spPr>
      </p:sp>
      <p:sp>
        <p:nvSpPr>
          <p:cNvPr id="185"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86"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191BEF0-995A-4109-85ED-9EC3ED55F82C}" type="slidenum">
              <a:rPr lang="en-US" sz="1200" b="0" strike="noStrike" spc="-1">
                <a:solidFill>
                  <a:srgbClr val="000000"/>
                </a:solidFill>
                <a:latin typeface="+mn-lt"/>
                <a:ea typeface="+mn-ea"/>
              </a:rPr>
              <a:t>51</a:t>
            </a:fld>
            <a:endParaRPr lang="en-US" sz="1200" b="0" strike="noStrike" spc="-1">
              <a:latin typeface="Arial"/>
            </a:endParaRPr>
          </a:p>
        </p:txBody>
      </p:sp>
    </p:spTree>
    <p:extLst>
      <p:ext uri="{BB962C8B-B14F-4D97-AF65-F5344CB8AC3E}">
        <p14:creationId xmlns:p14="http://schemas.microsoft.com/office/powerpoint/2010/main" val="3582368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noRot="1" noChangeAspect="1"/>
          </p:cNvSpPr>
          <p:nvPr>
            <p:ph type="sldImg"/>
          </p:nvPr>
        </p:nvSpPr>
        <p:spPr>
          <a:xfrm>
            <a:off x="685800" y="1143000"/>
            <a:ext cx="5484813" cy="3084513"/>
          </a:xfrm>
          <a:prstGeom prst="rect">
            <a:avLst/>
          </a:prstGeom>
        </p:spPr>
      </p:sp>
      <p:sp>
        <p:nvSpPr>
          <p:cNvPr id="194"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95"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4EE6F4A-9F49-4D63-8BE6-7D1FB925EDB3}" type="slidenum">
              <a:rPr lang="en-US" sz="1200" b="0" strike="noStrike" spc="-1">
                <a:solidFill>
                  <a:srgbClr val="000000"/>
                </a:solidFill>
                <a:latin typeface="+mn-lt"/>
                <a:ea typeface="+mn-ea"/>
              </a:rPr>
              <a:t>52</a:t>
            </a:fld>
            <a:endParaRPr lang="en-US" sz="1200" b="0" strike="noStrike" spc="-1">
              <a:latin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noRot="1" noChangeAspect="1"/>
          </p:cNvSpPr>
          <p:nvPr>
            <p:ph type="sldImg"/>
          </p:nvPr>
        </p:nvSpPr>
        <p:spPr>
          <a:xfrm>
            <a:off x="685800" y="1143000"/>
            <a:ext cx="5484813" cy="3084513"/>
          </a:xfrm>
          <a:prstGeom prst="rect">
            <a:avLst/>
          </a:prstGeom>
        </p:spPr>
      </p:sp>
      <p:sp>
        <p:nvSpPr>
          <p:cNvPr id="194"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95"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4EE6F4A-9F49-4D63-8BE6-7D1FB925EDB3}" type="slidenum">
              <a:rPr lang="en-US" sz="1200" b="0" strike="noStrike" spc="-1">
                <a:solidFill>
                  <a:srgbClr val="000000"/>
                </a:solidFill>
                <a:latin typeface="+mn-lt"/>
                <a:ea typeface="+mn-ea"/>
              </a:rPr>
              <a:t>53</a:t>
            </a:fld>
            <a:endParaRPr lang="en-US" sz="1200" b="0" strike="noStrike" spc="-1">
              <a:latin typeface="Arial"/>
            </a:endParaRPr>
          </a:p>
        </p:txBody>
      </p:sp>
    </p:spTree>
    <p:extLst>
      <p:ext uri="{BB962C8B-B14F-4D97-AF65-F5344CB8AC3E}">
        <p14:creationId xmlns:p14="http://schemas.microsoft.com/office/powerpoint/2010/main" val="25029224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1"/>
          <p:cNvSpPr>
            <a:spLocks noGrp="1" noRot="1" noChangeAspect="1"/>
          </p:cNvSpPr>
          <p:nvPr>
            <p:ph type="sldImg"/>
          </p:nvPr>
        </p:nvSpPr>
        <p:spPr>
          <a:xfrm>
            <a:off x="685800" y="1143000"/>
            <a:ext cx="5484813" cy="3084513"/>
          </a:xfrm>
          <a:prstGeom prst="rect">
            <a:avLst/>
          </a:prstGeom>
        </p:spPr>
      </p:sp>
      <p:sp>
        <p:nvSpPr>
          <p:cNvPr id="194"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95"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4EE6F4A-9F49-4D63-8BE6-7D1FB925EDB3}" type="slidenum">
              <a:rPr lang="en-US" sz="1200" b="0" strike="noStrike" spc="-1">
                <a:solidFill>
                  <a:srgbClr val="000000"/>
                </a:solidFill>
                <a:latin typeface="+mn-lt"/>
                <a:ea typeface="+mn-ea"/>
              </a:rPr>
              <a:t>54</a:t>
            </a:fld>
            <a:endParaRPr lang="en-US" sz="1200" b="0" strike="noStrike" spc="-1">
              <a:latin typeface="Arial"/>
            </a:endParaRPr>
          </a:p>
        </p:txBody>
      </p:sp>
    </p:spTree>
    <p:extLst>
      <p:ext uri="{BB962C8B-B14F-4D97-AF65-F5344CB8AC3E}">
        <p14:creationId xmlns:p14="http://schemas.microsoft.com/office/powerpoint/2010/main" val="342312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7</a:t>
            </a:fld>
            <a:endParaRPr lang="en-US" sz="1200" b="0" strike="noStrike" spc="-1">
              <a:latin typeface="Arial"/>
            </a:endParaRPr>
          </a:p>
        </p:txBody>
      </p:sp>
    </p:spTree>
    <p:extLst>
      <p:ext uri="{BB962C8B-B14F-4D97-AF65-F5344CB8AC3E}">
        <p14:creationId xmlns:p14="http://schemas.microsoft.com/office/powerpoint/2010/main" val="3178646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8</a:t>
            </a:fld>
            <a:endParaRPr lang="en-US" sz="1200" b="0" strike="noStrike" spc="-1">
              <a:latin typeface="Arial"/>
            </a:endParaRPr>
          </a:p>
        </p:txBody>
      </p:sp>
    </p:spTree>
    <p:extLst>
      <p:ext uri="{BB962C8B-B14F-4D97-AF65-F5344CB8AC3E}">
        <p14:creationId xmlns:p14="http://schemas.microsoft.com/office/powerpoint/2010/main" val="163107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9</a:t>
            </a:fld>
            <a:endParaRPr lang="en-US" sz="1200" b="0" strike="noStrike" spc="-1">
              <a:latin typeface="Arial"/>
            </a:endParaRPr>
          </a:p>
        </p:txBody>
      </p:sp>
    </p:spTree>
    <p:extLst>
      <p:ext uri="{BB962C8B-B14F-4D97-AF65-F5344CB8AC3E}">
        <p14:creationId xmlns:p14="http://schemas.microsoft.com/office/powerpoint/2010/main" val="3817967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4813" cy="3084513"/>
          </a:xfrm>
          <a:prstGeom prst="rect">
            <a:avLst/>
          </a:prstGeom>
        </p:spPr>
      </p:sp>
      <p:sp>
        <p:nvSpPr>
          <p:cNvPr id="149" name="PlaceHolder 2"/>
          <p:cNvSpPr>
            <a:spLocks noGrp="1"/>
          </p:cNvSpPr>
          <p:nvPr>
            <p:ph type="body"/>
          </p:nvPr>
        </p:nvSpPr>
        <p:spPr>
          <a:xfrm>
            <a:off x="685800" y="4400640"/>
            <a:ext cx="5484600" cy="3598560"/>
          </a:xfrm>
          <a:prstGeom prst="rect">
            <a:avLst/>
          </a:prstGeom>
        </p:spPr>
        <p:txBody>
          <a:bodyPr lIns="0" tIns="0" rIns="0" bIns="0"/>
          <a:lstStyle/>
          <a:p>
            <a:endParaRPr lang="en-US" sz="2000" b="0" strike="noStrike" spc="-1">
              <a:latin typeface="Arial"/>
            </a:endParaRPr>
          </a:p>
        </p:txBody>
      </p:sp>
      <p:sp>
        <p:nvSpPr>
          <p:cNvPr id="150"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5B58829-6F74-4168-9E35-2A70FB1A2122}" type="slidenum">
              <a:rPr lang="en-US" sz="1200" b="0" strike="noStrike" spc="-1">
                <a:solidFill>
                  <a:srgbClr val="000000"/>
                </a:solidFill>
                <a:latin typeface="+mn-lt"/>
                <a:ea typeface="+mn-ea"/>
              </a:rPr>
              <a:t>10</a:t>
            </a:fld>
            <a:endParaRPr lang="en-US" sz="1200" b="0" strike="noStrike" spc="-1">
              <a:latin typeface="Arial"/>
            </a:endParaRPr>
          </a:p>
        </p:txBody>
      </p:sp>
    </p:spTree>
    <p:extLst>
      <p:ext uri="{BB962C8B-B14F-4D97-AF65-F5344CB8AC3E}">
        <p14:creationId xmlns:p14="http://schemas.microsoft.com/office/powerpoint/2010/main" val="414564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3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3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4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4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4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4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4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5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6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7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7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8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8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8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8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8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8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8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8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2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9042480" y="6559560"/>
            <a:ext cx="284292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F113734C-0BE9-46EE-9FD8-CC96E5136B49}" type="slidenum">
              <a:rPr lang="en-US" sz="1400" b="1" strike="noStrike" spc="-1">
                <a:solidFill>
                  <a:srgbClr val="FFFFFF"/>
                </a:solidFill>
                <a:latin typeface="Arial"/>
                <a:ea typeface="DejaVu Sans"/>
              </a:rPr>
              <a:t>‹#›</a:t>
            </a:fld>
            <a:endParaRPr lang="en-US" sz="1400" b="0" strike="noStrike" spc="-1">
              <a:latin typeface="Arial"/>
            </a:endParaRPr>
          </a:p>
        </p:txBody>
      </p:sp>
      <p:sp>
        <p:nvSpPr>
          <p:cNvPr id="10" name="CustomShape 2"/>
          <p:cNvSpPr/>
          <p:nvPr/>
        </p:nvSpPr>
        <p:spPr>
          <a:xfrm>
            <a:off x="0" y="0"/>
            <a:ext cx="12190320" cy="69336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2" name="CustomShape 3"/>
          <p:cNvSpPr/>
          <p:nvPr/>
        </p:nvSpPr>
        <p:spPr>
          <a:xfrm>
            <a:off x="0" y="695160"/>
            <a:ext cx="3080520" cy="196920"/>
          </a:xfrm>
          <a:prstGeom prst="rect">
            <a:avLst/>
          </a:prstGeom>
          <a:solidFill>
            <a:srgbClr val="CFB3E6"/>
          </a:solidFill>
          <a:ln w="12600">
            <a:noFill/>
          </a:ln>
        </p:spPr>
        <p:style>
          <a:lnRef idx="0">
            <a:scrgbClr r="0" g="0" b="0"/>
          </a:lnRef>
          <a:fillRef idx="0">
            <a:scrgbClr r="0" g="0" b="0"/>
          </a:fillRef>
          <a:effectRef idx="0">
            <a:scrgbClr r="0" g="0" b="0"/>
          </a:effectRef>
          <a:fontRef idx="minor"/>
        </p:style>
      </p:sp>
      <p:sp>
        <p:nvSpPr>
          <p:cNvPr id="3" name="CustomShape 4"/>
          <p:cNvSpPr/>
          <p:nvPr/>
        </p:nvSpPr>
        <p:spPr>
          <a:xfrm>
            <a:off x="3050640" y="695160"/>
            <a:ext cx="3045240" cy="196920"/>
          </a:xfrm>
          <a:prstGeom prst="rect">
            <a:avLst/>
          </a:prstGeom>
          <a:solidFill>
            <a:srgbClr val="BD33DA"/>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6098040" y="695160"/>
            <a:ext cx="3045240" cy="196920"/>
          </a:xfrm>
          <a:prstGeom prst="rect">
            <a:avLst/>
          </a:prstGeom>
          <a:solidFill>
            <a:srgbClr val="8000B3"/>
          </a:solidFill>
          <a:ln w="12600">
            <a:noFill/>
          </a:ln>
        </p:spPr>
        <p:style>
          <a:lnRef idx="0">
            <a:scrgbClr r="0" g="0" b="0"/>
          </a:lnRef>
          <a:fillRef idx="0">
            <a:scrgbClr r="0" g="0" b="0"/>
          </a:fillRef>
          <a:effectRef idx="0">
            <a:scrgbClr r="0" g="0" b="0"/>
          </a:effectRef>
          <a:fontRef idx="minor"/>
        </p:style>
      </p:sp>
      <p:sp>
        <p:nvSpPr>
          <p:cNvPr id="5" name="CustomShape 6"/>
          <p:cNvSpPr/>
          <p:nvPr/>
        </p:nvSpPr>
        <p:spPr>
          <a:xfrm>
            <a:off x="9145080" y="695160"/>
            <a:ext cx="3045240" cy="196920"/>
          </a:xfrm>
          <a:prstGeom prst="rect">
            <a:avLst/>
          </a:prstGeom>
          <a:solidFill>
            <a:srgbClr val="57058A"/>
          </a:solidFill>
          <a:ln w="12600">
            <a:noFill/>
          </a:ln>
        </p:spPr>
        <p:style>
          <a:lnRef idx="0">
            <a:scrgbClr r="0" g="0" b="0"/>
          </a:lnRef>
          <a:fillRef idx="0">
            <a:scrgbClr r="0" g="0" b="0"/>
          </a:fillRef>
          <a:effectRef idx="0">
            <a:scrgbClr r="0" g="0" b="0"/>
          </a:effectRef>
          <a:fontRef idx="minor"/>
        </p:style>
      </p:sp>
      <p:pic>
        <p:nvPicPr>
          <p:cNvPr id="6" name="Picture 2"/>
          <p:cNvPicPr/>
          <p:nvPr/>
        </p:nvPicPr>
        <p:blipFill>
          <a:blip r:embed="rId14"/>
          <a:stretch/>
        </p:blipFill>
        <p:spPr>
          <a:xfrm>
            <a:off x="-119880" y="5316480"/>
            <a:ext cx="5052600" cy="1539720"/>
          </a:xfrm>
          <a:prstGeom prst="rect">
            <a:avLst/>
          </a:prstGeom>
          <a:ln>
            <a:noFill/>
          </a:ln>
        </p:spPr>
      </p:pic>
      <p:sp>
        <p:nvSpPr>
          <p:cNvPr id="7" name="PlaceHolder 7"/>
          <p:cNvSpPr>
            <a:spLocks noGrp="1"/>
          </p:cNvSpPr>
          <p:nvPr>
            <p:ph type="title"/>
          </p:nvPr>
        </p:nvSpPr>
        <p:spPr>
          <a:xfrm>
            <a:off x="609480" y="273600"/>
            <a:ext cx="10972080" cy="1144440"/>
          </a:xfrm>
          <a:prstGeom prst="rect">
            <a:avLst/>
          </a:prstGeom>
        </p:spPr>
        <p:txBody>
          <a:bodyPr lIns="0" tIns="0" rIns="0" bIns="0" anchor="ctr"/>
          <a:lstStyle/>
          <a:p>
            <a:r>
              <a:rPr lang="en-US" sz="1800" b="0" strike="noStrike" spc="-1">
                <a:latin typeface="Arial"/>
              </a:rPr>
              <a:t>Click to edit the title text format</a:t>
            </a:r>
          </a:p>
        </p:txBody>
      </p:sp>
      <p:sp>
        <p:nvSpPr>
          <p:cNvPr id="8" name="PlaceHolder 8"/>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9042480" y="6559560"/>
            <a:ext cx="284292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fld id="{59E5FA9E-DFEA-4621-8833-C4D34463A8BA}" type="slidenum">
              <a:rPr lang="en-US" sz="1400" b="1" strike="noStrike" spc="-1">
                <a:solidFill>
                  <a:srgbClr val="FFFFFF"/>
                </a:solidFill>
                <a:latin typeface="Arial"/>
                <a:ea typeface="DejaVu Sans"/>
              </a:rPr>
              <a:t>‹#›</a:t>
            </a:fld>
            <a:endParaRPr lang="en-US" sz="1400" b="0" strike="noStrike" spc="-1">
              <a:latin typeface="Arial"/>
            </a:endParaRPr>
          </a:p>
        </p:txBody>
      </p:sp>
      <p:sp>
        <p:nvSpPr>
          <p:cNvPr id="46" name="CustomShape 2"/>
          <p:cNvSpPr/>
          <p:nvPr/>
        </p:nvSpPr>
        <p:spPr>
          <a:xfrm>
            <a:off x="0" y="0"/>
            <a:ext cx="12190320" cy="69336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47" name="CustomShape 3"/>
          <p:cNvSpPr/>
          <p:nvPr/>
        </p:nvSpPr>
        <p:spPr>
          <a:xfrm>
            <a:off x="0" y="695160"/>
            <a:ext cx="3080520" cy="196920"/>
          </a:xfrm>
          <a:prstGeom prst="rect">
            <a:avLst/>
          </a:prstGeom>
          <a:solidFill>
            <a:srgbClr val="CFB3E6"/>
          </a:solidFill>
          <a:ln w="12600">
            <a:noFill/>
          </a:ln>
        </p:spPr>
        <p:style>
          <a:lnRef idx="0">
            <a:scrgbClr r="0" g="0" b="0"/>
          </a:lnRef>
          <a:fillRef idx="0">
            <a:scrgbClr r="0" g="0" b="0"/>
          </a:fillRef>
          <a:effectRef idx="0">
            <a:scrgbClr r="0" g="0" b="0"/>
          </a:effectRef>
          <a:fontRef idx="minor"/>
        </p:style>
      </p:sp>
      <p:sp>
        <p:nvSpPr>
          <p:cNvPr id="48" name="CustomShape 4"/>
          <p:cNvSpPr/>
          <p:nvPr/>
        </p:nvSpPr>
        <p:spPr>
          <a:xfrm>
            <a:off x="3050640" y="695160"/>
            <a:ext cx="3045240" cy="196920"/>
          </a:xfrm>
          <a:prstGeom prst="rect">
            <a:avLst/>
          </a:prstGeom>
          <a:solidFill>
            <a:srgbClr val="BD33DA"/>
          </a:solidFill>
          <a:ln w="12600">
            <a:noFill/>
          </a:ln>
        </p:spPr>
        <p:style>
          <a:lnRef idx="0">
            <a:scrgbClr r="0" g="0" b="0"/>
          </a:lnRef>
          <a:fillRef idx="0">
            <a:scrgbClr r="0" g="0" b="0"/>
          </a:fillRef>
          <a:effectRef idx="0">
            <a:scrgbClr r="0" g="0" b="0"/>
          </a:effectRef>
          <a:fontRef idx="minor"/>
        </p:style>
      </p:sp>
      <p:sp>
        <p:nvSpPr>
          <p:cNvPr id="49" name="CustomShape 5"/>
          <p:cNvSpPr/>
          <p:nvPr/>
        </p:nvSpPr>
        <p:spPr>
          <a:xfrm>
            <a:off x="6098040" y="695160"/>
            <a:ext cx="3045240" cy="196920"/>
          </a:xfrm>
          <a:prstGeom prst="rect">
            <a:avLst/>
          </a:prstGeom>
          <a:solidFill>
            <a:srgbClr val="8000B3"/>
          </a:solidFill>
          <a:ln w="12600">
            <a:noFill/>
          </a:ln>
        </p:spPr>
        <p:style>
          <a:lnRef idx="0">
            <a:scrgbClr r="0" g="0" b="0"/>
          </a:lnRef>
          <a:fillRef idx="0">
            <a:scrgbClr r="0" g="0" b="0"/>
          </a:fillRef>
          <a:effectRef idx="0">
            <a:scrgbClr r="0" g="0" b="0"/>
          </a:effectRef>
          <a:fontRef idx="minor"/>
        </p:style>
      </p:sp>
      <p:sp>
        <p:nvSpPr>
          <p:cNvPr id="50" name="CustomShape 6"/>
          <p:cNvSpPr/>
          <p:nvPr/>
        </p:nvSpPr>
        <p:spPr>
          <a:xfrm>
            <a:off x="9145080" y="695160"/>
            <a:ext cx="3045240" cy="196920"/>
          </a:xfrm>
          <a:prstGeom prst="rect">
            <a:avLst/>
          </a:prstGeom>
          <a:solidFill>
            <a:srgbClr val="57058A"/>
          </a:solidFill>
          <a:ln w="12600">
            <a:noFill/>
          </a:ln>
        </p:spPr>
        <p:style>
          <a:lnRef idx="0">
            <a:scrgbClr r="0" g="0" b="0"/>
          </a:lnRef>
          <a:fillRef idx="0">
            <a:scrgbClr r="0" g="0" b="0"/>
          </a:fillRef>
          <a:effectRef idx="0">
            <a:scrgbClr r="0" g="0" b="0"/>
          </a:effectRef>
          <a:fontRef idx="minor"/>
        </p:style>
      </p:sp>
      <p:sp>
        <p:nvSpPr>
          <p:cNvPr id="51" name="CustomShape 7"/>
          <p:cNvSpPr/>
          <p:nvPr/>
        </p:nvSpPr>
        <p:spPr>
          <a:xfrm>
            <a:off x="8737560" y="6356520"/>
            <a:ext cx="2842920" cy="363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4499D8EA-B6C9-453D-B719-0DB7820BE61D}" type="slidenum">
              <a:rPr lang="en-US" sz="1600" b="1" strike="noStrike" spc="-1">
                <a:solidFill>
                  <a:srgbClr val="8B8B8B"/>
                </a:solidFill>
                <a:latin typeface="Calibri"/>
                <a:ea typeface="DejaVu Sans"/>
              </a:rPr>
              <a:t>‹#›</a:t>
            </a:fld>
            <a:endParaRPr lang="en-US" sz="1600" b="0" strike="noStrike" spc="-1">
              <a:latin typeface="Arial"/>
            </a:endParaRPr>
          </a:p>
        </p:txBody>
      </p:sp>
      <p:sp>
        <p:nvSpPr>
          <p:cNvPr id="52" name="PlaceHolder 8"/>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53" name="PlaceHolder 9"/>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comments" Target="../comments/commen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 Id="rId9" Type="http://schemas.openxmlformats.org/officeDocument/2006/relationships/hyperlink" Target="https://vimeo.com/31286500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www.mathworks.com/help/matlab/matlab_prog/debugging-process-and-features.html"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www.quora.com/How-do-I-master-the-art-of-Googling-as-a-programmer-I%E2%80%99m-currently-learning-bash-and-the-IT-seems-like-too-much-memorisation" TargetMode="External"/><Relationship Id="rId4" Type="http://schemas.openxmlformats.org/officeDocument/2006/relationships/hyperlink" Target="https://www.quora.com/Do-expert-programmers-use-Google-frequently-when-cod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techterms.com/definition/logic_error"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techterms.com/definition/syntax_erro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athworks.com/help/matlab/matlab_prog/loop-control-statements.html" TargetMode="External"/><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mathworks.com/help/matlab/ref/switch.html" TargetMode="External"/><Relationship Id="rId5" Type="http://schemas.openxmlformats.org/officeDocument/2006/relationships/hyperlink" Target="https://www.mathworks.com/help/matlab/matlab_prog/create-functions-in-files.html" TargetMode="External"/><Relationship Id="rId4" Type="http://schemas.openxmlformats.org/officeDocument/2006/relationships/hyperlink" Target="https://www.mathworks.com/help/matlab/ref/if.html"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hyperlink" Target="https://www.mathworks.com/help/matlab/matlab_prog/compatible-array-sizes-for-basic-operations.html"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riptutorial.com/matlab/example/9514/logical-mask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github.com/chulminy/AE121/issues/41"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lucidchart.com/pages/what-is-a-flowchart-tutorial" TargetMode="External"/><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www.mathworks.com/help/matlab/matlab_prog/debugging-process-and-features.html"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emf"/><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www.mathworks.com/matlabcentral/fileexchange/46056-matlab-style-guidelines-2-0"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hyperlink" Target="https://forms.gle/U8cBwQaWVkMuvtfi9"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Comment_(computer_programming)#Planning_and_reviewing" TargetMode="External"/><Relationship Id="rId3" Type="http://schemas.openxmlformats.org/officeDocument/2006/relationships/hyperlink" Target="https://www.unf.edu/~broggio/cop2221/2221pseu.htm" TargetMode="External"/><Relationship Id="rId7" Type="http://schemas.openxmlformats.org/officeDocument/2006/relationships/hyperlink" Target="https://davidzych.com/writing-code-using-the-pseudocode-programming-process/" TargetMode="External"/><Relationship Id="rId2" Type="http://schemas.openxmlformats.org/officeDocument/2006/relationships/hyperlink" Target="https://economictimes.indiatimes.com/definition/pseudocode" TargetMode="External"/><Relationship Id="rId1" Type="http://schemas.openxmlformats.org/officeDocument/2006/relationships/slideLayout" Target="../slideLayouts/slideLayout13.xml"/><Relationship Id="rId6" Type="http://schemas.openxmlformats.org/officeDocument/2006/relationships/hyperlink" Target="https://www.geeksforgeeks.org/how-to-write-a-pseudo-code/" TargetMode="External"/><Relationship Id="rId5" Type="http://schemas.openxmlformats.org/officeDocument/2006/relationships/hyperlink" Target="https://en.wikipedia.org/wiki/Pseudocode" TargetMode="External"/><Relationship Id="rId10" Type="http://schemas.openxmlformats.org/officeDocument/2006/relationships/hyperlink" Target="https://www.computerhope.com/jargon/s/script.htm" TargetMode="External"/><Relationship Id="rId4" Type="http://schemas.openxmlformats.org/officeDocument/2006/relationships/hyperlink" Target="https://sites.google.com/a/ismanila.org/oliverab_cp/python/pseudocode" TargetMode="External"/><Relationship Id="rId9" Type="http://schemas.openxmlformats.org/officeDocument/2006/relationships/hyperlink" Target="https://softwareengineering.stackexchange.com/questions/67852/do-you-also-forget-the-code-after-getting-the-task-done"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www.researchgate.net/figure/Structure-of-MOPSO-a-simple-pseudo-code_fig6_273479296" TargetMode="External"/><Relationship Id="rId13" Type="http://schemas.openxmlformats.org/officeDocument/2006/relationships/hyperlink" Target="https://www.comsol.com/paper/download/257311/kermani_paper.pdf" TargetMode="External"/><Relationship Id="rId3" Type="http://schemas.openxmlformats.org/officeDocument/2006/relationships/hyperlink" Target="https://www.youtube.com/watch?v=vOEN65nm4YU" TargetMode="External"/><Relationship Id="rId7" Type="http://schemas.openxmlformats.org/officeDocument/2006/relationships/hyperlink" Target="http://4.bp.blogspot.com/_FTeNn51Pac0/TLapqY7DAsI/AAAAAAAAABc/1aYEqOputDA/s320/pseudocode.bmp" TargetMode="External"/><Relationship Id="rId12" Type="http://schemas.openxmlformats.org/officeDocument/2006/relationships/hyperlink" Target="https://interestingengineering.com/5-ways-artificial-intelligence-is-changing-architecture" TargetMode="External"/><Relationship Id="rId2" Type="http://schemas.openxmlformats.org/officeDocument/2006/relationships/hyperlink" Target="https://www.clareecho.ie/wp-content/uploads/2017/10/good-job-meme.jpg" TargetMode="External"/><Relationship Id="rId16" Type="http://schemas.openxmlformats.org/officeDocument/2006/relationships/hyperlink" Target="https://commons.wikimedia.org/wiki/File:St-Anne_church_Krakow_003.JPG" TargetMode="External"/><Relationship Id="rId1" Type="http://schemas.openxmlformats.org/officeDocument/2006/relationships/slideLayout" Target="../slideLayouts/slideLayout13.xml"/><Relationship Id="rId6" Type="http://schemas.openxmlformats.org/officeDocument/2006/relationships/hyperlink" Target="https://www.computerscience.gcse.guru/wp-content/uploads/2018/03/pseudocode-example.png" TargetMode="External"/><Relationship Id="rId11" Type="http://schemas.openxmlformats.org/officeDocument/2006/relationships/hyperlink" Target="http://beyondefficiency.us/blog/aia-code-ethics-finally-incorporates-sustainability-rule" TargetMode="External"/><Relationship Id="rId5" Type="http://schemas.openxmlformats.org/officeDocument/2006/relationships/hyperlink" Target="http://computersciencementor.com/wp-content/uploads/2017/02/pseudocode.jpg" TargetMode="External"/><Relationship Id="rId15" Type="http://schemas.openxmlformats.org/officeDocument/2006/relationships/hyperlink" Target="https://www.designingbuildings.co.uk/w/images/9/9b/Corridor.jpg" TargetMode="External"/><Relationship Id="rId10" Type="http://schemas.openxmlformats.org/officeDocument/2006/relationships/hyperlink" Target="https://www.mathworks.com/matlabcentral/mlc-downloads/downloads/submissions/12323/versions/3/screenshot.jpg" TargetMode="External"/><Relationship Id="rId4" Type="http://schemas.openxmlformats.org/officeDocument/2006/relationships/hyperlink" Target="http://plentyofzest.com/static/images/zest-webshot-recipe.jpg" TargetMode="External"/><Relationship Id="rId9" Type="http://schemas.openxmlformats.org/officeDocument/2006/relationships/hyperlink" Target="https://www.mathworks.com/help/examples/matlab/win64/nddemo_02.gif" TargetMode="External"/><Relationship Id="rId14" Type="http://schemas.openxmlformats.org/officeDocument/2006/relationships/hyperlink" Target="https://www.sciencedirect.com/science/article/pii/S036013230200051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medium.com/syncedreview/lexsets-ai-powered-interior-designer-a25126b5e534" TargetMode="External"/><Relationship Id="rId3" Type="http://schemas.openxmlformats.org/officeDocument/2006/relationships/image" Target="../media/image3.jpg"/><Relationship Id="rId7" Type="http://schemas.openxmlformats.org/officeDocument/2006/relationships/hyperlink" Target="https://towardsdatascience.com/ai-architecture-f9d78c6958e0"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medium.com/autodesk-university/the-rise-of-ai-and-machine-learning-in-construction-219f95342f5c" TargetMode="External"/><Relationship Id="rId5" Type="http://schemas.openxmlformats.org/officeDocument/2006/relationships/hyperlink" Target="https://www.sciencedirect.com/science/article/pii/S0360132302000513" TargetMode="External"/><Relationship Id="rId4" Type="http://schemas.openxmlformats.org/officeDocument/2006/relationships/hyperlink" Target="https://www.comsol.com/paper/download/257311/kermani_paper.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comments" Target="../comments/comment3.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452880" y="1521720"/>
            <a:ext cx="10284480" cy="179388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lstStyle/>
          <a:p>
            <a:pPr>
              <a:lnSpc>
                <a:spcPct val="100000"/>
              </a:lnSpc>
            </a:pPr>
            <a:r>
              <a:rPr lang="en-US" sz="5400" b="0" strike="noStrike" spc="-1" dirty="0">
                <a:solidFill>
                  <a:srgbClr val="000000"/>
                </a:solidFill>
                <a:latin typeface="Impact"/>
                <a:ea typeface="DejaVu Sans"/>
              </a:rPr>
              <a:t>Pseudocode</a:t>
            </a:r>
            <a:endParaRPr lang="en-US" sz="5400" b="0" strike="noStrike" spc="-1" dirty="0">
              <a:latin typeface="Arial"/>
            </a:endParaRPr>
          </a:p>
        </p:txBody>
      </p:sp>
      <p:sp>
        <p:nvSpPr>
          <p:cNvPr id="97" name="CustomShape 2"/>
          <p:cNvSpPr/>
          <p:nvPr/>
        </p:nvSpPr>
        <p:spPr>
          <a:xfrm>
            <a:off x="452880" y="3758040"/>
            <a:ext cx="5484600" cy="159948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ormAutofit/>
          </a:bodyPr>
          <a:lstStyle/>
          <a:p>
            <a:pPr>
              <a:lnSpc>
                <a:spcPct val="100000"/>
              </a:lnSpc>
            </a:pPr>
            <a:r>
              <a:rPr lang="en-US" sz="2000" b="1" strike="noStrike" spc="-1" dirty="0">
                <a:solidFill>
                  <a:srgbClr val="808080"/>
                </a:solidFill>
                <a:latin typeface="Arial"/>
                <a:ea typeface="DejaVu Sans"/>
              </a:rPr>
              <a:t>Ju An Park</a:t>
            </a:r>
            <a:endParaRPr lang="en-US" sz="2000" b="0" strike="noStrike" spc="-1" dirty="0">
              <a:latin typeface="Arial"/>
            </a:endParaRPr>
          </a:p>
          <a:p>
            <a:pPr>
              <a:lnSpc>
                <a:spcPct val="100000"/>
              </a:lnSpc>
            </a:pPr>
            <a:r>
              <a:rPr lang="en-US" sz="2000" b="0" strike="noStrike" spc="-1" dirty="0" err="1">
                <a:solidFill>
                  <a:srgbClr val="808080"/>
                </a:solidFill>
                <a:latin typeface="Arial"/>
                <a:ea typeface="DejaVu Sans"/>
              </a:rPr>
              <a:t>MASc</a:t>
            </a:r>
            <a:r>
              <a:rPr lang="en-US" sz="2000" b="0" strike="noStrike" spc="-1">
                <a:solidFill>
                  <a:srgbClr val="808080"/>
                </a:solidFill>
                <a:latin typeface="Arial"/>
                <a:ea typeface="DejaVu Sans"/>
              </a:rPr>
              <a:t> Candidate</a:t>
            </a:r>
            <a:endParaRPr lang="en-US" sz="2000" b="0" strike="noStrike" spc="-1" dirty="0">
              <a:latin typeface="Arial"/>
            </a:endParaRPr>
          </a:p>
          <a:p>
            <a:pPr>
              <a:lnSpc>
                <a:spcPct val="100000"/>
              </a:lnSpc>
            </a:pPr>
            <a:r>
              <a:rPr lang="en-US" sz="2000" b="0" strike="noStrike" spc="-1" dirty="0">
                <a:solidFill>
                  <a:srgbClr val="808080"/>
                </a:solidFill>
                <a:latin typeface="Arial"/>
                <a:ea typeface="DejaVu Sans"/>
              </a:rPr>
              <a:t>Civil and Environmental Engineering</a:t>
            </a:r>
            <a:endParaRPr lang="en-US" sz="2000" b="0" strike="noStrike" spc="-1" dirty="0">
              <a:latin typeface="Arial"/>
            </a:endParaRPr>
          </a:p>
          <a:p>
            <a:pPr>
              <a:lnSpc>
                <a:spcPct val="100000"/>
              </a:lnSpc>
            </a:pPr>
            <a:r>
              <a:rPr lang="en-US" sz="2000" b="0" strike="noStrike" spc="-1" dirty="0">
                <a:solidFill>
                  <a:srgbClr val="808080"/>
                </a:solidFill>
                <a:latin typeface="Arial"/>
                <a:ea typeface="DejaVu Sans"/>
              </a:rPr>
              <a:t>University of Waterloo, Canada</a:t>
            </a:r>
            <a:endParaRPr lang="en-US" sz="2000" b="0" strike="noStrike" spc="-1" dirty="0">
              <a:latin typeface="Arial"/>
            </a:endParaRPr>
          </a:p>
          <a:p>
            <a:pPr>
              <a:lnSpc>
                <a:spcPct val="100000"/>
              </a:lnSpc>
            </a:pPr>
            <a:endParaRPr lang="en-US" sz="2000" b="0" strike="noStrike" spc="-1" dirty="0">
              <a:latin typeface="Arial"/>
            </a:endParaRPr>
          </a:p>
        </p:txBody>
      </p:sp>
      <p:sp>
        <p:nvSpPr>
          <p:cNvPr id="98" name="CustomShape 3"/>
          <p:cNvSpPr/>
          <p:nvPr/>
        </p:nvSpPr>
        <p:spPr>
          <a:xfrm>
            <a:off x="6095880" y="3758040"/>
            <a:ext cx="5781600" cy="66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ormAutofit/>
          </a:bodyPr>
          <a:lstStyle/>
          <a:p>
            <a:pPr>
              <a:lnSpc>
                <a:spcPct val="100000"/>
              </a:lnSpc>
              <a:spcBef>
                <a:spcPts val="400"/>
              </a:spcBef>
            </a:pPr>
            <a:r>
              <a:rPr lang="en-US" sz="2000" b="1" strike="noStrike" spc="-1">
                <a:solidFill>
                  <a:srgbClr val="808080"/>
                </a:solidFill>
                <a:latin typeface="Calibri"/>
                <a:ea typeface="DejaVu Sans"/>
              </a:rPr>
              <a:t>AE121: Computational Method</a:t>
            </a:r>
            <a:endParaRPr lang="en-US" sz="2000" b="0" strike="noStrike" spc="-1">
              <a:latin typeface="Arial"/>
            </a:endParaRPr>
          </a:p>
        </p:txBody>
      </p:sp>
      <p:sp>
        <p:nvSpPr>
          <p:cNvPr id="99" name="CustomShape 4"/>
          <p:cNvSpPr/>
          <p:nvPr/>
        </p:nvSpPr>
        <p:spPr>
          <a:xfrm>
            <a:off x="6095880" y="5598360"/>
            <a:ext cx="5781600" cy="66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ormAutofit/>
          </a:bodyPr>
          <a:lstStyle/>
          <a:p>
            <a:pPr>
              <a:lnSpc>
                <a:spcPct val="100000"/>
              </a:lnSpc>
              <a:spcBef>
                <a:spcPts val="400"/>
              </a:spcBef>
            </a:pPr>
            <a:r>
              <a:rPr lang="en-US" sz="2000" b="1" strike="noStrike" spc="-1" dirty="0">
                <a:solidFill>
                  <a:srgbClr val="808080"/>
                </a:solidFill>
                <a:latin typeface="Calibri"/>
                <a:ea typeface="DejaVu Sans"/>
              </a:rPr>
              <a:t>Last updated</a:t>
            </a:r>
            <a:r>
              <a:rPr lang="en-US" sz="2000" b="1" strike="noStrike" spc="-1">
                <a:solidFill>
                  <a:srgbClr val="808080"/>
                </a:solidFill>
                <a:latin typeface="Calibri"/>
                <a:ea typeface="DejaVu Sans"/>
              </a:rPr>
              <a:t>: 2019-07-21</a:t>
            </a:r>
            <a:endParaRPr lang="en-US"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- 2: Building Energy Modelling</a:t>
            </a:r>
            <a:endParaRPr lang="en-US" sz="2400" b="0" strike="noStrike" spc="-1" dirty="0">
              <a:latin typeface="Arial"/>
            </a:endParaRPr>
          </a:p>
        </p:txBody>
      </p:sp>
      <p:pic>
        <p:nvPicPr>
          <p:cNvPr id="2" name="Picture 1">
            <a:extLst>
              <a:ext uri="{FF2B5EF4-FFF2-40B4-BE49-F238E27FC236}">
                <a16:creationId xmlns:a16="http://schemas.microsoft.com/office/drawing/2014/main" id="{2AE60D87-88DA-4582-BB5E-CEB8E4A0DBEB}"/>
              </a:ext>
            </a:extLst>
          </p:cNvPr>
          <p:cNvPicPr>
            <a:picLocks noChangeAspect="1"/>
          </p:cNvPicPr>
          <p:nvPr/>
        </p:nvPicPr>
        <p:blipFill>
          <a:blip r:embed="rId3"/>
          <a:stretch>
            <a:fillRect/>
          </a:stretch>
        </p:blipFill>
        <p:spPr>
          <a:xfrm>
            <a:off x="241200" y="1317625"/>
            <a:ext cx="5622290" cy="4685242"/>
          </a:xfrm>
          <a:prstGeom prst="rect">
            <a:avLst/>
          </a:prstGeom>
        </p:spPr>
      </p:pic>
      <p:pic>
        <p:nvPicPr>
          <p:cNvPr id="3" name="Picture 2">
            <a:extLst>
              <a:ext uri="{FF2B5EF4-FFF2-40B4-BE49-F238E27FC236}">
                <a16:creationId xmlns:a16="http://schemas.microsoft.com/office/drawing/2014/main" id="{3FCC1409-9B49-40B2-8A82-646D88D11F6B}"/>
              </a:ext>
            </a:extLst>
          </p:cNvPr>
          <p:cNvPicPr>
            <a:picLocks noChangeAspect="1"/>
          </p:cNvPicPr>
          <p:nvPr/>
        </p:nvPicPr>
        <p:blipFill>
          <a:blip r:embed="rId4"/>
          <a:stretch>
            <a:fillRect/>
          </a:stretch>
        </p:blipFill>
        <p:spPr>
          <a:xfrm>
            <a:off x="6096000" y="1385887"/>
            <a:ext cx="5455920" cy="4816028"/>
          </a:xfrm>
          <a:prstGeom prst="rect">
            <a:avLst/>
          </a:prstGeom>
        </p:spPr>
      </p:pic>
    </p:spTree>
    <p:extLst>
      <p:ext uri="{BB962C8B-B14F-4D97-AF65-F5344CB8AC3E}">
        <p14:creationId xmlns:p14="http://schemas.microsoft.com/office/powerpoint/2010/main" val="80194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- 2: Building Energy Modelling</a:t>
            </a:r>
            <a:endParaRPr lang="en-US" sz="2400" b="0" strike="noStrike" spc="-1" dirty="0">
              <a:latin typeface="Arial"/>
            </a:endParaRPr>
          </a:p>
        </p:txBody>
      </p:sp>
      <p:pic>
        <p:nvPicPr>
          <p:cNvPr id="5" name="Picture 4">
            <a:extLst>
              <a:ext uri="{FF2B5EF4-FFF2-40B4-BE49-F238E27FC236}">
                <a16:creationId xmlns:a16="http://schemas.microsoft.com/office/drawing/2014/main" id="{8AAB139D-59F0-4EE1-8193-931FCBCA24C8}"/>
              </a:ext>
            </a:extLst>
          </p:cNvPr>
          <p:cNvPicPr>
            <a:picLocks noChangeAspect="1"/>
          </p:cNvPicPr>
          <p:nvPr/>
        </p:nvPicPr>
        <p:blipFill>
          <a:blip r:embed="rId3"/>
          <a:stretch>
            <a:fillRect/>
          </a:stretch>
        </p:blipFill>
        <p:spPr>
          <a:xfrm>
            <a:off x="241200" y="1286827"/>
            <a:ext cx="6838950" cy="4772025"/>
          </a:xfrm>
          <a:prstGeom prst="rect">
            <a:avLst/>
          </a:prstGeom>
        </p:spPr>
      </p:pic>
      <p:pic>
        <p:nvPicPr>
          <p:cNvPr id="7" name="Picture 6">
            <a:extLst>
              <a:ext uri="{FF2B5EF4-FFF2-40B4-BE49-F238E27FC236}">
                <a16:creationId xmlns:a16="http://schemas.microsoft.com/office/drawing/2014/main" id="{69D689D7-4D59-4F29-8E2A-606E36393669}"/>
              </a:ext>
            </a:extLst>
          </p:cNvPr>
          <p:cNvPicPr>
            <a:picLocks noChangeAspect="1"/>
          </p:cNvPicPr>
          <p:nvPr/>
        </p:nvPicPr>
        <p:blipFill>
          <a:blip r:embed="rId4"/>
          <a:stretch>
            <a:fillRect/>
          </a:stretch>
        </p:blipFill>
        <p:spPr>
          <a:xfrm>
            <a:off x="7080150" y="1741010"/>
            <a:ext cx="4787240" cy="3863657"/>
          </a:xfrm>
          <a:prstGeom prst="rect">
            <a:avLst/>
          </a:prstGeom>
        </p:spPr>
      </p:pic>
    </p:spTree>
    <p:extLst>
      <p:ext uri="{BB962C8B-B14F-4D97-AF65-F5344CB8AC3E}">
        <p14:creationId xmlns:p14="http://schemas.microsoft.com/office/powerpoint/2010/main" val="39447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- 2: Applications?</a:t>
            </a:r>
            <a:endParaRPr lang="en-US" sz="2400" b="0" strike="noStrike" spc="-1" dirty="0">
              <a:latin typeface="Arial"/>
            </a:endParaRPr>
          </a:p>
        </p:txBody>
      </p:sp>
      <p:sp>
        <p:nvSpPr>
          <p:cNvPr id="2" name="TextBox 1">
            <a:extLst>
              <a:ext uri="{FF2B5EF4-FFF2-40B4-BE49-F238E27FC236}">
                <a16:creationId xmlns:a16="http://schemas.microsoft.com/office/drawing/2014/main" id="{FF2246D0-1DD9-4637-8B4C-5118641FE21C}"/>
              </a:ext>
            </a:extLst>
          </p:cNvPr>
          <p:cNvSpPr txBox="1"/>
          <p:nvPr/>
        </p:nvSpPr>
        <p:spPr>
          <a:xfrm>
            <a:off x="739302" y="1254868"/>
            <a:ext cx="10145949" cy="2092881"/>
          </a:xfrm>
          <a:prstGeom prst="rect">
            <a:avLst/>
          </a:prstGeom>
          <a:noFill/>
        </p:spPr>
        <p:txBody>
          <a:bodyPr wrap="square" rtlCol="0">
            <a:spAutoFit/>
          </a:bodyPr>
          <a:lstStyle/>
          <a:p>
            <a:pPr marL="285750" indent="-285750">
              <a:buFont typeface="Arial" panose="020B0604020202020204" pitchFamily="34" charset="0"/>
              <a:buChar char="•"/>
            </a:pPr>
            <a:r>
              <a:rPr lang="en-CA" sz="2800" dirty="0"/>
              <a:t>Better understanding of building energy usage</a:t>
            </a:r>
          </a:p>
          <a:p>
            <a:pPr marL="285750" indent="-285750">
              <a:buFont typeface="Arial" panose="020B0604020202020204" pitchFamily="34" charset="0"/>
              <a:buChar char="•"/>
            </a:pPr>
            <a:r>
              <a:rPr lang="en-CA" sz="2800" dirty="0"/>
              <a:t>Better deal with peak energy demand situations</a:t>
            </a:r>
          </a:p>
          <a:p>
            <a:pPr marL="285750" indent="-285750">
              <a:buFont typeface="Arial" panose="020B0604020202020204" pitchFamily="34" charset="0"/>
              <a:buChar char="•"/>
            </a:pPr>
            <a:r>
              <a:rPr lang="en-CA" sz="2800" dirty="0"/>
              <a:t>Determine CO2 emissions</a:t>
            </a:r>
          </a:p>
          <a:p>
            <a:pPr marL="285750" indent="-285750">
              <a:buFont typeface="Arial" panose="020B0604020202020204" pitchFamily="34" charset="0"/>
              <a:buChar char="•"/>
            </a:pPr>
            <a:r>
              <a:rPr lang="en-CA" sz="2800" dirty="0"/>
              <a:t>Better compare different energy options (life cycle analysis)</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6868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 :</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dirty="0"/>
              <a:t>Heat exchange rates</a:t>
            </a:r>
            <a:r>
              <a:rPr lang="en-CA" sz="2400" baseline="30000" dirty="0">
                <a:hlinkClick r:id="rId4"/>
              </a:rPr>
              <a:t>1</a:t>
            </a:r>
            <a:endParaRPr lang="en-CA" sz="2400" baseline="30000" dirty="0"/>
          </a:p>
          <a:p>
            <a:pPr marL="742950" lvl="1" indent="-285750">
              <a:buFont typeface="Arial" panose="020B0604020202020204" pitchFamily="34" charset="0"/>
              <a:buChar char="•"/>
            </a:pPr>
            <a:r>
              <a:rPr lang="en-CA" sz="2400" dirty="0"/>
              <a:t>Energy usage</a:t>
            </a:r>
            <a:r>
              <a:rPr lang="en-CA" sz="2400" baseline="30000" dirty="0">
                <a:hlinkClick r:id="rId5"/>
              </a:rPr>
              <a:t>2</a:t>
            </a:r>
            <a:r>
              <a:rPr lang="en-CA" sz="2400" dirty="0"/>
              <a:t>/optimization</a:t>
            </a:r>
          </a:p>
          <a:p>
            <a:pPr marL="285750" indent="-285750">
              <a:buFont typeface="Arial" panose="020B0604020202020204" pitchFamily="34" charset="0"/>
              <a:buChar char="•"/>
            </a:pPr>
            <a:r>
              <a:rPr lang="en-CA" sz="2400" b="1" dirty="0"/>
              <a:t>Generative Design</a:t>
            </a:r>
            <a:r>
              <a:rPr lang="en-CA" sz="2400" b="1" baseline="30000" dirty="0">
                <a:hlinkClick r:id="rId6"/>
              </a:rPr>
              <a:t>3</a:t>
            </a:r>
            <a:endParaRPr lang="en-CA" sz="2400" b="1" baseline="30000" dirty="0"/>
          </a:p>
          <a:p>
            <a:pPr marL="285750" indent="-285750">
              <a:buFont typeface="Arial" panose="020B0604020202020204" pitchFamily="34" charset="0"/>
              <a:buChar char="•"/>
            </a:pPr>
            <a:r>
              <a:rPr lang="en-CA" sz="2400" dirty="0"/>
              <a:t>Preliminary floor plan design</a:t>
            </a:r>
            <a:r>
              <a:rPr lang="en-CA" sz="2400" baseline="30000" dirty="0">
                <a:hlinkClick r:id="rId7"/>
              </a:rPr>
              <a:t>4</a:t>
            </a:r>
            <a:endParaRPr lang="en-CA" sz="2400" baseline="30000" dirty="0"/>
          </a:p>
          <a:p>
            <a:pPr marL="285750" indent="-285750">
              <a:buFont typeface="Arial" panose="020B0604020202020204" pitchFamily="34" charset="0"/>
              <a:buChar char="•"/>
            </a:pPr>
            <a:r>
              <a:rPr lang="en-CA" sz="2400" dirty="0"/>
              <a:t>Interior Design Assistant</a:t>
            </a:r>
            <a:r>
              <a:rPr lang="en-CA" sz="2400" baseline="30000" dirty="0">
                <a:hlinkClick r:id="rId8"/>
              </a:rPr>
              <a:t>5</a:t>
            </a:r>
            <a:endParaRPr lang="en-CA" sz="2400"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34839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- 3: Generative Design</a:t>
            </a:r>
            <a:endParaRPr lang="en-US" sz="2400" b="0" strike="noStrike" spc="-1" dirty="0">
              <a:latin typeface="Arial"/>
            </a:endParaRPr>
          </a:p>
        </p:txBody>
      </p:sp>
      <p:pic>
        <p:nvPicPr>
          <p:cNvPr id="4" name="Picture 3">
            <a:extLst>
              <a:ext uri="{FF2B5EF4-FFF2-40B4-BE49-F238E27FC236}">
                <a16:creationId xmlns:a16="http://schemas.microsoft.com/office/drawing/2014/main" id="{9303F306-BDA9-41D3-914F-0EA283049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050607"/>
            <a:ext cx="11824966" cy="4756785"/>
          </a:xfrm>
          <a:prstGeom prst="rect">
            <a:avLst/>
          </a:prstGeom>
        </p:spPr>
      </p:pic>
      <p:sp>
        <p:nvSpPr>
          <p:cNvPr id="5" name="Rectangle 4">
            <a:extLst>
              <a:ext uri="{FF2B5EF4-FFF2-40B4-BE49-F238E27FC236}">
                <a16:creationId xmlns:a16="http://schemas.microsoft.com/office/drawing/2014/main" id="{80F17E43-9AFC-4A1D-AB1B-9EA32C45F9E8}"/>
              </a:ext>
            </a:extLst>
          </p:cNvPr>
          <p:cNvSpPr/>
          <p:nvPr/>
        </p:nvSpPr>
        <p:spPr>
          <a:xfrm>
            <a:off x="690880" y="5807392"/>
            <a:ext cx="1463040" cy="646331"/>
          </a:xfrm>
          <a:prstGeom prst="rect">
            <a:avLst/>
          </a:prstGeom>
        </p:spPr>
        <p:txBody>
          <a:bodyPr wrap="square">
            <a:spAutoFit/>
          </a:bodyPr>
          <a:lstStyle/>
          <a:p>
            <a:r>
              <a:rPr lang="en-US" dirty="0"/>
              <a:t>adjacency preference</a:t>
            </a:r>
            <a:endParaRPr lang="en-CA" dirty="0"/>
          </a:p>
        </p:txBody>
      </p:sp>
      <p:sp>
        <p:nvSpPr>
          <p:cNvPr id="6" name="Rectangle 5">
            <a:extLst>
              <a:ext uri="{FF2B5EF4-FFF2-40B4-BE49-F238E27FC236}">
                <a16:creationId xmlns:a16="http://schemas.microsoft.com/office/drawing/2014/main" id="{3432DA21-6EAD-4E56-88CA-526ADA92612A}"/>
              </a:ext>
            </a:extLst>
          </p:cNvPr>
          <p:cNvSpPr/>
          <p:nvPr/>
        </p:nvSpPr>
        <p:spPr>
          <a:xfrm>
            <a:off x="2603600" y="5807392"/>
            <a:ext cx="1371600" cy="646331"/>
          </a:xfrm>
          <a:prstGeom prst="rect">
            <a:avLst/>
          </a:prstGeom>
        </p:spPr>
        <p:txBody>
          <a:bodyPr wrap="square">
            <a:spAutoFit/>
          </a:bodyPr>
          <a:lstStyle/>
          <a:p>
            <a:r>
              <a:rPr lang="en-US"/>
              <a:t> work style preference</a:t>
            </a:r>
            <a:endParaRPr lang="en-CA" dirty="0"/>
          </a:p>
        </p:txBody>
      </p:sp>
      <p:sp>
        <p:nvSpPr>
          <p:cNvPr id="7" name="Rectangle 6">
            <a:extLst>
              <a:ext uri="{FF2B5EF4-FFF2-40B4-BE49-F238E27FC236}">
                <a16:creationId xmlns:a16="http://schemas.microsoft.com/office/drawing/2014/main" id="{63CD2880-611A-4E7A-AFF3-702469EBB7C6}"/>
              </a:ext>
            </a:extLst>
          </p:cNvPr>
          <p:cNvSpPr/>
          <p:nvPr/>
        </p:nvSpPr>
        <p:spPr>
          <a:xfrm>
            <a:off x="4906714" y="5807392"/>
            <a:ext cx="671979" cy="369332"/>
          </a:xfrm>
          <a:prstGeom prst="rect">
            <a:avLst/>
          </a:prstGeom>
        </p:spPr>
        <p:txBody>
          <a:bodyPr wrap="none">
            <a:spAutoFit/>
          </a:bodyPr>
          <a:lstStyle/>
          <a:p>
            <a:r>
              <a:rPr lang="en-US"/>
              <a:t>buzz</a:t>
            </a:r>
            <a:endParaRPr lang="en-CA" dirty="0"/>
          </a:p>
        </p:txBody>
      </p:sp>
      <p:sp>
        <p:nvSpPr>
          <p:cNvPr id="8" name="Rectangle 7">
            <a:extLst>
              <a:ext uri="{FF2B5EF4-FFF2-40B4-BE49-F238E27FC236}">
                <a16:creationId xmlns:a16="http://schemas.microsoft.com/office/drawing/2014/main" id="{4C3AA39F-C592-4C4D-B2EB-2264880B050D}"/>
              </a:ext>
            </a:extLst>
          </p:cNvPr>
          <p:cNvSpPr/>
          <p:nvPr/>
        </p:nvSpPr>
        <p:spPr>
          <a:xfrm>
            <a:off x="6433690" y="5761225"/>
            <a:ext cx="1351652" cy="369332"/>
          </a:xfrm>
          <a:prstGeom prst="rect">
            <a:avLst/>
          </a:prstGeom>
        </p:spPr>
        <p:txBody>
          <a:bodyPr wrap="none">
            <a:spAutoFit/>
          </a:bodyPr>
          <a:lstStyle/>
          <a:p>
            <a:r>
              <a:rPr lang="en-US"/>
              <a:t>productivity</a:t>
            </a:r>
            <a:endParaRPr lang="en-CA" dirty="0"/>
          </a:p>
        </p:txBody>
      </p:sp>
      <p:sp>
        <p:nvSpPr>
          <p:cNvPr id="9" name="Rectangle 8">
            <a:extLst>
              <a:ext uri="{FF2B5EF4-FFF2-40B4-BE49-F238E27FC236}">
                <a16:creationId xmlns:a16="http://schemas.microsoft.com/office/drawing/2014/main" id="{FD5691CA-2F8D-42FD-938A-0346F9D0CC63}"/>
              </a:ext>
            </a:extLst>
          </p:cNvPr>
          <p:cNvSpPr/>
          <p:nvPr/>
        </p:nvSpPr>
        <p:spPr>
          <a:xfrm>
            <a:off x="8608645" y="5761225"/>
            <a:ext cx="979755" cy="369332"/>
          </a:xfrm>
          <a:prstGeom prst="rect">
            <a:avLst/>
          </a:prstGeom>
        </p:spPr>
        <p:txBody>
          <a:bodyPr wrap="none">
            <a:spAutoFit/>
          </a:bodyPr>
          <a:lstStyle/>
          <a:p>
            <a:r>
              <a:rPr lang="en-US"/>
              <a:t>daylight</a:t>
            </a:r>
            <a:endParaRPr lang="en-CA" dirty="0"/>
          </a:p>
        </p:txBody>
      </p:sp>
      <p:sp>
        <p:nvSpPr>
          <p:cNvPr id="10" name="Rectangle 9">
            <a:extLst>
              <a:ext uri="{FF2B5EF4-FFF2-40B4-BE49-F238E27FC236}">
                <a16:creationId xmlns:a16="http://schemas.microsoft.com/office/drawing/2014/main" id="{93095333-E64D-43F2-9E80-29C325E2C7BA}"/>
              </a:ext>
            </a:extLst>
          </p:cNvPr>
          <p:cNvSpPr/>
          <p:nvPr/>
        </p:nvSpPr>
        <p:spPr>
          <a:xfrm>
            <a:off x="10140619" y="5807392"/>
            <a:ext cx="1826141" cy="369332"/>
          </a:xfrm>
          <a:prstGeom prst="rect">
            <a:avLst/>
          </a:prstGeom>
        </p:spPr>
        <p:txBody>
          <a:bodyPr wrap="none">
            <a:spAutoFit/>
          </a:bodyPr>
          <a:lstStyle/>
          <a:p>
            <a:r>
              <a:rPr lang="en-US" dirty="0"/>
              <a:t>views to outside</a:t>
            </a:r>
            <a:endParaRPr lang="en-CA" dirty="0"/>
          </a:p>
        </p:txBody>
      </p:sp>
    </p:spTree>
    <p:extLst>
      <p:ext uri="{BB962C8B-B14F-4D97-AF65-F5344CB8AC3E}">
        <p14:creationId xmlns:p14="http://schemas.microsoft.com/office/powerpoint/2010/main" val="173789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 :</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dirty="0"/>
              <a:t>Heat exchange rates</a:t>
            </a:r>
            <a:r>
              <a:rPr lang="en-CA" sz="2400" baseline="30000" dirty="0">
                <a:hlinkClick r:id="rId4"/>
              </a:rPr>
              <a:t>1</a:t>
            </a:r>
            <a:endParaRPr lang="en-CA" sz="2400" baseline="30000" dirty="0"/>
          </a:p>
          <a:p>
            <a:pPr marL="742950" lvl="1" indent="-285750">
              <a:buFont typeface="Arial" panose="020B0604020202020204" pitchFamily="34" charset="0"/>
              <a:buChar char="•"/>
            </a:pPr>
            <a:r>
              <a:rPr lang="en-CA" sz="2400" dirty="0"/>
              <a:t>Energy usage</a:t>
            </a:r>
            <a:r>
              <a:rPr lang="en-CA" sz="2400" baseline="30000" dirty="0">
                <a:hlinkClick r:id="rId5"/>
              </a:rPr>
              <a:t>2</a:t>
            </a:r>
            <a:r>
              <a:rPr lang="en-CA" sz="2400" dirty="0"/>
              <a:t>/optimization</a:t>
            </a:r>
          </a:p>
          <a:p>
            <a:pPr marL="285750" indent="-285750">
              <a:buFont typeface="Arial" panose="020B0604020202020204" pitchFamily="34" charset="0"/>
              <a:buChar char="•"/>
            </a:pPr>
            <a:r>
              <a:rPr lang="en-CA" sz="2400" dirty="0"/>
              <a:t>Generative Design</a:t>
            </a:r>
            <a:r>
              <a:rPr lang="en-CA" sz="2400" baseline="30000" dirty="0">
                <a:hlinkClick r:id="rId6"/>
              </a:rPr>
              <a:t>3</a:t>
            </a:r>
            <a:endParaRPr lang="en-CA" sz="2400" baseline="30000" dirty="0"/>
          </a:p>
          <a:p>
            <a:pPr marL="285750" indent="-285750">
              <a:buFont typeface="Arial" panose="020B0604020202020204" pitchFamily="34" charset="0"/>
              <a:buChar char="•"/>
            </a:pPr>
            <a:r>
              <a:rPr lang="en-CA" sz="2400" b="1" dirty="0"/>
              <a:t>Preliminary floor plan design</a:t>
            </a:r>
            <a:r>
              <a:rPr lang="en-CA" sz="2400" b="1" baseline="30000" dirty="0">
                <a:hlinkClick r:id="rId7"/>
              </a:rPr>
              <a:t>4</a:t>
            </a:r>
            <a:endParaRPr lang="en-CA" sz="2400" b="1" baseline="30000" dirty="0"/>
          </a:p>
          <a:p>
            <a:pPr marL="285750" indent="-285750">
              <a:buFont typeface="Arial" panose="020B0604020202020204" pitchFamily="34" charset="0"/>
              <a:buChar char="•"/>
            </a:pPr>
            <a:r>
              <a:rPr lang="en-CA" sz="2400" dirty="0"/>
              <a:t>Interior Design Assistant</a:t>
            </a:r>
            <a:r>
              <a:rPr lang="en-CA" sz="2400" baseline="30000" dirty="0">
                <a:hlinkClick r:id="rId8"/>
              </a:rPr>
              <a:t>5</a:t>
            </a:r>
            <a:endParaRPr lang="en-CA" sz="2400"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3828627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- 4: Modern-to-Baroque Style Floor Plan Transfer</a:t>
            </a:r>
            <a:endParaRPr lang="en-US" sz="2400" b="0" strike="noStrike" spc="-1" dirty="0">
              <a:latin typeface="Arial"/>
            </a:endParaRPr>
          </a:p>
        </p:txBody>
      </p:sp>
      <p:pic>
        <p:nvPicPr>
          <p:cNvPr id="4" name="Picture 3" descr="The face of a building&#10;&#10;Description automatically generated">
            <a:extLst>
              <a:ext uri="{FF2B5EF4-FFF2-40B4-BE49-F238E27FC236}">
                <a16:creationId xmlns:a16="http://schemas.microsoft.com/office/drawing/2014/main" id="{8751E3D8-C125-41E9-977D-429082E92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76" y="1780362"/>
            <a:ext cx="5246184" cy="3934638"/>
          </a:xfrm>
          <a:prstGeom prst="rect">
            <a:avLst/>
          </a:prstGeom>
        </p:spPr>
      </p:pic>
      <p:pic>
        <p:nvPicPr>
          <p:cNvPr id="6" name="Picture 5" descr="A kitchen with a tile floor&#10;&#10;Description automatically generated">
            <a:extLst>
              <a:ext uri="{FF2B5EF4-FFF2-40B4-BE49-F238E27FC236}">
                <a16:creationId xmlns:a16="http://schemas.microsoft.com/office/drawing/2014/main" id="{6255B8EA-4660-4017-A728-2D24CE5A1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200" y="1780362"/>
            <a:ext cx="5984240" cy="3934638"/>
          </a:xfrm>
          <a:prstGeom prst="rect">
            <a:avLst/>
          </a:prstGeom>
        </p:spPr>
      </p:pic>
      <p:sp>
        <p:nvSpPr>
          <p:cNvPr id="7" name="Arrow: Right 6">
            <a:extLst>
              <a:ext uri="{FF2B5EF4-FFF2-40B4-BE49-F238E27FC236}">
                <a16:creationId xmlns:a16="http://schemas.microsoft.com/office/drawing/2014/main" id="{50419ADA-44DB-4B82-B7C0-F02AA0794A7D}"/>
              </a:ext>
            </a:extLst>
          </p:cNvPr>
          <p:cNvSpPr/>
          <p:nvPr/>
        </p:nvSpPr>
        <p:spPr>
          <a:xfrm>
            <a:off x="6259648" y="3493681"/>
            <a:ext cx="426720" cy="508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398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- 4: Modern-to-Baroque Style Floor Plan Transfer</a:t>
            </a:r>
            <a:endParaRPr lang="en-US" sz="2400" b="0" strike="noStrike" spc="-1" dirty="0">
              <a:latin typeface="Arial"/>
            </a:endParaRPr>
          </a:p>
        </p:txBody>
      </p:sp>
      <p:pic>
        <p:nvPicPr>
          <p:cNvPr id="3" name="Picture 2">
            <a:extLst>
              <a:ext uri="{FF2B5EF4-FFF2-40B4-BE49-F238E27FC236}">
                <a16:creationId xmlns:a16="http://schemas.microsoft.com/office/drawing/2014/main" id="{123250D2-D30E-4EB8-A516-D538C29DF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0" y="1743075"/>
            <a:ext cx="11906250" cy="3371850"/>
          </a:xfrm>
          <a:prstGeom prst="rect">
            <a:avLst/>
          </a:prstGeom>
        </p:spPr>
      </p:pic>
    </p:spTree>
    <p:extLst>
      <p:ext uri="{BB962C8B-B14F-4D97-AF65-F5344CB8AC3E}">
        <p14:creationId xmlns:p14="http://schemas.microsoft.com/office/powerpoint/2010/main" val="110507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- 4: Automatic Layout Design</a:t>
            </a:r>
            <a:endParaRPr lang="en-US" sz="2400" b="0" strike="noStrike" spc="-1" dirty="0">
              <a:latin typeface="Arial"/>
            </a:endParaRPr>
          </a:p>
        </p:txBody>
      </p:sp>
      <p:pic>
        <p:nvPicPr>
          <p:cNvPr id="12" name="Picture 11" descr="A close up of a map&#10;&#10;Description automatically generated">
            <a:extLst>
              <a:ext uri="{FF2B5EF4-FFF2-40B4-BE49-F238E27FC236}">
                <a16:creationId xmlns:a16="http://schemas.microsoft.com/office/drawing/2014/main" id="{B982CF44-EB44-4EAC-9ED9-C5C7E9A32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8167"/>
            <a:ext cx="12126023" cy="3506153"/>
          </a:xfrm>
          <a:prstGeom prst="rect">
            <a:avLst/>
          </a:prstGeom>
        </p:spPr>
      </p:pic>
      <p:sp>
        <p:nvSpPr>
          <p:cNvPr id="13" name="Rectangle 12">
            <a:extLst>
              <a:ext uri="{FF2B5EF4-FFF2-40B4-BE49-F238E27FC236}">
                <a16:creationId xmlns:a16="http://schemas.microsoft.com/office/drawing/2014/main" id="{3966D2FD-F2C5-4E50-8F1B-B4F4FC5FD684}"/>
              </a:ext>
            </a:extLst>
          </p:cNvPr>
          <p:cNvSpPr/>
          <p:nvPr/>
        </p:nvSpPr>
        <p:spPr>
          <a:xfrm>
            <a:off x="635720" y="5354320"/>
            <a:ext cx="10936520" cy="369332"/>
          </a:xfrm>
          <a:prstGeom prst="rect">
            <a:avLst/>
          </a:prstGeom>
        </p:spPr>
        <p:txBody>
          <a:bodyPr wrap="square">
            <a:spAutoFit/>
          </a:bodyPr>
          <a:lstStyle/>
          <a:p>
            <a:r>
              <a:rPr lang="en-CA" dirty="0"/>
              <a:t>           Parcel               </a:t>
            </a:r>
            <a:r>
              <a:rPr lang="en-CA" dirty="0">
                <a:sym typeface="Wingdings" panose="05000000000000000000" pitchFamily="2" charset="2"/>
              </a:rPr>
              <a:t>           Building Layout                   Room Layout                Furniture Layout</a:t>
            </a:r>
            <a:endParaRPr lang="en-CA" dirty="0"/>
          </a:p>
        </p:txBody>
      </p:sp>
    </p:spTree>
    <p:extLst>
      <p:ext uri="{BB962C8B-B14F-4D97-AF65-F5344CB8AC3E}">
        <p14:creationId xmlns:p14="http://schemas.microsoft.com/office/powerpoint/2010/main" val="175874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- 4: Automatic Layout Design Inception</a:t>
            </a:r>
            <a:endParaRPr lang="en-US" sz="2400" b="0" strike="noStrike" spc="-1" dirty="0">
              <a:latin typeface="Arial"/>
            </a:endParaRPr>
          </a:p>
        </p:txBody>
      </p:sp>
      <p:pic>
        <p:nvPicPr>
          <p:cNvPr id="7" name="Picture 6" descr="A close up of text on a black background&#10;&#10;Description automatically generated">
            <a:extLst>
              <a:ext uri="{FF2B5EF4-FFF2-40B4-BE49-F238E27FC236}">
                <a16:creationId xmlns:a16="http://schemas.microsoft.com/office/drawing/2014/main" id="{C65BF9B2-6C5D-41BC-A8FC-216B4BE7D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020" y="1010920"/>
            <a:ext cx="5638800" cy="56388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6E9C99E1-8716-41EE-B00D-403EDDCAB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80" y="1010920"/>
            <a:ext cx="5638800" cy="5638800"/>
          </a:xfrm>
          <a:prstGeom prst="rect">
            <a:avLst/>
          </a:prstGeom>
        </p:spPr>
      </p:pic>
      <p:sp>
        <p:nvSpPr>
          <p:cNvPr id="10" name="TextBox 9">
            <a:extLst>
              <a:ext uri="{FF2B5EF4-FFF2-40B4-BE49-F238E27FC236}">
                <a16:creationId xmlns:a16="http://schemas.microsoft.com/office/drawing/2014/main" id="{4AD4424C-72DF-46B1-ADCA-FC9DE79F7129}"/>
              </a:ext>
            </a:extLst>
          </p:cNvPr>
          <p:cNvSpPr txBox="1"/>
          <p:nvPr/>
        </p:nvSpPr>
        <p:spPr>
          <a:xfrm>
            <a:off x="1905000" y="6187440"/>
            <a:ext cx="2743200" cy="369332"/>
          </a:xfrm>
          <a:prstGeom prst="rect">
            <a:avLst/>
          </a:prstGeom>
          <a:noFill/>
        </p:spPr>
        <p:txBody>
          <a:bodyPr wrap="square" rtlCol="0">
            <a:spAutoFit/>
          </a:bodyPr>
          <a:lstStyle/>
          <a:p>
            <a:pPr algn="ctr"/>
            <a:r>
              <a:rPr lang="en-CA" dirty="0"/>
              <a:t>Room Layout Generation</a:t>
            </a:r>
          </a:p>
        </p:txBody>
      </p:sp>
      <p:sp>
        <p:nvSpPr>
          <p:cNvPr id="14" name="TextBox 13">
            <a:extLst>
              <a:ext uri="{FF2B5EF4-FFF2-40B4-BE49-F238E27FC236}">
                <a16:creationId xmlns:a16="http://schemas.microsoft.com/office/drawing/2014/main" id="{B73027A5-9B3E-4289-8DBE-C6DCDD1DFF71}"/>
              </a:ext>
            </a:extLst>
          </p:cNvPr>
          <p:cNvSpPr txBox="1"/>
          <p:nvPr/>
        </p:nvSpPr>
        <p:spPr>
          <a:xfrm>
            <a:off x="7345680" y="6187440"/>
            <a:ext cx="3139440" cy="369332"/>
          </a:xfrm>
          <a:prstGeom prst="rect">
            <a:avLst/>
          </a:prstGeom>
          <a:noFill/>
        </p:spPr>
        <p:txBody>
          <a:bodyPr wrap="square" rtlCol="0">
            <a:spAutoFit/>
          </a:bodyPr>
          <a:lstStyle/>
          <a:p>
            <a:pPr algn="ctr"/>
            <a:r>
              <a:rPr lang="en-CA" dirty="0"/>
              <a:t>Detailed Layout Generation</a:t>
            </a:r>
          </a:p>
        </p:txBody>
      </p:sp>
    </p:spTree>
    <p:extLst>
      <p:ext uri="{BB962C8B-B14F-4D97-AF65-F5344CB8AC3E}">
        <p14:creationId xmlns:p14="http://schemas.microsoft.com/office/powerpoint/2010/main" val="280749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Good job!</a:t>
            </a:r>
            <a:endParaRPr lang="en-US" sz="2400" b="0" strike="noStrike" spc="-1" dirty="0">
              <a:latin typeface="Arial"/>
            </a:endParaRPr>
          </a:p>
        </p:txBody>
      </p:sp>
      <p:sp>
        <p:nvSpPr>
          <p:cNvPr id="103" name="CustomShape 2"/>
          <p:cNvSpPr/>
          <p:nvPr/>
        </p:nvSpPr>
        <p:spPr>
          <a:xfrm>
            <a:off x="457200" y="1192320"/>
            <a:ext cx="11079000" cy="52556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4700" indent="-342900">
              <a:lnSpc>
                <a:spcPct val="100000"/>
              </a:lnSpc>
              <a:spcBef>
                <a:spcPts val="499"/>
              </a:spcBef>
              <a:buClr>
                <a:srgbClr val="000000"/>
              </a:buClr>
              <a:buFont typeface="Arial" panose="020B0604020202020204" pitchFamily="34" charset="0"/>
              <a:buChar char="•"/>
            </a:pPr>
            <a:r>
              <a:rPr lang="en-US" sz="2800" b="0" strike="noStrike" spc="-1" dirty="0">
                <a:solidFill>
                  <a:srgbClr val="000000"/>
                </a:solidFill>
                <a:latin typeface="Calibri"/>
                <a:ea typeface="DejaVu Sans"/>
              </a:rPr>
              <a:t>We have almost covered the fundamentals of MATLAB!</a:t>
            </a:r>
          </a:p>
          <a:p>
            <a:pPr marL="1800">
              <a:lnSpc>
                <a:spcPct val="100000"/>
              </a:lnSpc>
              <a:spcBef>
                <a:spcPts val="499"/>
              </a:spcBef>
              <a:buClr>
                <a:srgbClr val="000000"/>
              </a:buClr>
            </a:pPr>
            <a:r>
              <a:rPr lang="en-US" sz="2800" spc="-1" dirty="0">
                <a:solidFill>
                  <a:srgbClr val="000000"/>
                </a:solidFill>
                <a:latin typeface="Calibri"/>
              </a:rPr>
              <a:t>				       You deserve a good pat on the back </a:t>
            </a:r>
            <a:r>
              <a:rPr lang="en-US" sz="2800" spc="-1" dirty="0">
                <a:solidFill>
                  <a:srgbClr val="000000"/>
                </a:solidFill>
                <a:latin typeface="Calibri"/>
                <a:sym typeface="Wingdings" panose="05000000000000000000" pitchFamily="2" charset="2"/>
              </a:rPr>
              <a:t></a:t>
            </a:r>
            <a:endParaRPr lang="en-US" sz="2800" b="0" strike="noStrike" spc="-1" dirty="0">
              <a:latin typeface="Arial"/>
            </a:endParaRPr>
          </a:p>
          <a:p>
            <a:pPr marL="342720" indent="-340920">
              <a:lnSpc>
                <a:spcPct val="100000"/>
              </a:lnSpc>
              <a:spcBef>
                <a:spcPts val="499"/>
              </a:spcBef>
              <a:buClr>
                <a:srgbClr val="000000"/>
              </a:buClr>
              <a:buFont typeface="Arial"/>
              <a:buChar char="•"/>
            </a:pPr>
            <a:endParaRPr lang="en-US" sz="2800" b="0" strike="noStrike" spc="-1" dirty="0">
              <a:solidFill>
                <a:srgbClr val="000000"/>
              </a:solidFill>
              <a:latin typeface="Calibri"/>
              <a:ea typeface="DejaVu Sans"/>
            </a:endParaRPr>
          </a:p>
          <a:p>
            <a:pPr marL="342720" indent="-340920">
              <a:lnSpc>
                <a:spcPct val="100000"/>
              </a:lnSpc>
              <a:spcBef>
                <a:spcPts val="499"/>
              </a:spcBef>
              <a:buClr>
                <a:srgbClr val="000000"/>
              </a:buClr>
              <a:buFont typeface="Arial"/>
              <a:buChar char="•"/>
            </a:pPr>
            <a:endParaRPr lang="en-US" sz="2800" b="0" strike="noStrike" spc="-1" dirty="0">
              <a:solidFill>
                <a:srgbClr val="000000"/>
              </a:solidFill>
              <a:latin typeface="Calibri"/>
              <a:ea typeface="DejaVu Sans"/>
            </a:endParaRPr>
          </a:p>
          <a:p>
            <a:pPr marL="342720" indent="-340920">
              <a:lnSpc>
                <a:spcPct val="100000"/>
              </a:lnSpc>
              <a:spcBef>
                <a:spcPts val="499"/>
              </a:spcBef>
              <a:buClr>
                <a:srgbClr val="000000"/>
              </a:buClr>
              <a:buFont typeface="Arial"/>
              <a:buChar char="•"/>
            </a:pPr>
            <a:endParaRPr lang="en-US" sz="2800" spc="-1" dirty="0">
              <a:solidFill>
                <a:srgbClr val="000000"/>
              </a:solidFill>
              <a:latin typeface="Calibri"/>
              <a:ea typeface="DejaVu Sans"/>
            </a:endParaRPr>
          </a:p>
          <a:p>
            <a:pPr marL="1800">
              <a:lnSpc>
                <a:spcPct val="100000"/>
              </a:lnSpc>
              <a:spcBef>
                <a:spcPts val="499"/>
              </a:spcBef>
              <a:buClr>
                <a:srgbClr val="000000"/>
              </a:buClr>
            </a:pPr>
            <a:endParaRPr lang="en-US" sz="2800" b="0" strike="noStrike" spc="-1" dirty="0">
              <a:solidFill>
                <a:srgbClr val="000000"/>
              </a:solidFill>
              <a:latin typeface="Calibri"/>
              <a:ea typeface="DejaVu Sans"/>
            </a:endParaRPr>
          </a:p>
          <a:p>
            <a:pPr marL="342720" indent="-340920">
              <a:lnSpc>
                <a:spcPct val="100000"/>
              </a:lnSpc>
              <a:spcBef>
                <a:spcPts val="499"/>
              </a:spcBef>
              <a:buClr>
                <a:srgbClr val="000000"/>
              </a:buClr>
              <a:buFont typeface="Arial"/>
              <a:buChar char="•"/>
            </a:pPr>
            <a:r>
              <a:rPr lang="en-US" sz="2800" spc="-1" dirty="0">
                <a:solidFill>
                  <a:srgbClr val="000000"/>
                </a:solidFill>
                <a:latin typeface="Calibri"/>
                <a:ea typeface="DejaVu Sans"/>
              </a:rPr>
              <a:t>So, you now know code can automate boring stuff or do really cool data stuff!</a:t>
            </a:r>
          </a:p>
          <a:p>
            <a:pPr marL="342720" indent="-340920">
              <a:lnSpc>
                <a:spcPct val="100000"/>
              </a:lnSpc>
              <a:spcBef>
                <a:spcPts val="499"/>
              </a:spcBef>
              <a:buClr>
                <a:srgbClr val="000000"/>
              </a:buClr>
              <a:buFont typeface="Arial"/>
              <a:buChar char="•"/>
            </a:pPr>
            <a:r>
              <a:rPr lang="en-US" sz="2800" spc="-1" dirty="0">
                <a:solidFill>
                  <a:srgbClr val="000000"/>
                </a:solidFill>
                <a:latin typeface="Calibri"/>
                <a:ea typeface="DejaVu Sans"/>
              </a:rPr>
              <a:t>Before we dive into pseudocode, I’d like to show you some cool-</a:t>
            </a:r>
            <a:r>
              <a:rPr lang="en-US" sz="2800" spc="-1" dirty="0" err="1">
                <a:solidFill>
                  <a:srgbClr val="000000"/>
                </a:solidFill>
                <a:latin typeface="Calibri"/>
                <a:ea typeface="DejaVu Sans"/>
              </a:rPr>
              <a:t>ish</a:t>
            </a:r>
            <a:r>
              <a:rPr lang="en-US" sz="2800" spc="-1" dirty="0">
                <a:solidFill>
                  <a:srgbClr val="000000"/>
                </a:solidFill>
                <a:latin typeface="Calibri"/>
                <a:ea typeface="DejaVu Sans"/>
              </a:rPr>
              <a:t> stuff we can do with programming!</a:t>
            </a:r>
          </a:p>
          <a:p>
            <a:pPr marL="342720" indent="-340920">
              <a:lnSpc>
                <a:spcPct val="100000"/>
              </a:lnSpc>
              <a:spcBef>
                <a:spcPts val="499"/>
              </a:spcBef>
              <a:buClr>
                <a:srgbClr val="000000"/>
              </a:buClr>
              <a:buFont typeface="Arial"/>
              <a:buChar char="•"/>
            </a:pPr>
            <a:endParaRPr lang="en-US" sz="2800" b="0" strike="noStrike" spc="-1" dirty="0">
              <a:latin typeface="Arial"/>
            </a:endParaRPr>
          </a:p>
        </p:txBody>
      </p:sp>
      <p:pic>
        <p:nvPicPr>
          <p:cNvPr id="3" name="Picture 2" descr="A picture containing person, sitting, small, ground&#10;&#10;Description automatically generated">
            <a:extLst>
              <a:ext uri="{FF2B5EF4-FFF2-40B4-BE49-F238E27FC236}">
                <a16:creationId xmlns:a16="http://schemas.microsoft.com/office/drawing/2014/main" id="{3A02827D-D15D-4BFE-BDAA-F1F8379A6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75" y="1662864"/>
            <a:ext cx="3655834" cy="2396262"/>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 :</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dirty="0"/>
              <a:t>Heat exchange rates</a:t>
            </a:r>
            <a:r>
              <a:rPr lang="en-CA" sz="2400" baseline="30000" dirty="0">
                <a:hlinkClick r:id="rId4"/>
              </a:rPr>
              <a:t>1</a:t>
            </a:r>
            <a:endParaRPr lang="en-CA" sz="2400" baseline="30000" dirty="0"/>
          </a:p>
          <a:p>
            <a:pPr marL="742950" lvl="1" indent="-285750">
              <a:buFont typeface="Arial" panose="020B0604020202020204" pitchFamily="34" charset="0"/>
              <a:buChar char="•"/>
            </a:pPr>
            <a:r>
              <a:rPr lang="en-CA" sz="2400" dirty="0"/>
              <a:t>Energy usage</a:t>
            </a:r>
            <a:r>
              <a:rPr lang="en-CA" sz="2400" baseline="30000" dirty="0">
                <a:hlinkClick r:id="rId5"/>
              </a:rPr>
              <a:t>2</a:t>
            </a:r>
            <a:r>
              <a:rPr lang="en-CA" sz="2400" dirty="0"/>
              <a:t>/optimization</a:t>
            </a:r>
          </a:p>
          <a:p>
            <a:pPr marL="285750" indent="-285750">
              <a:buFont typeface="Arial" panose="020B0604020202020204" pitchFamily="34" charset="0"/>
              <a:buChar char="•"/>
            </a:pPr>
            <a:r>
              <a:rPr lang="en-CA" sz="2400" dirty="0"/>
              <a:t>Generative Design</a:t>
            </a:r>
            <a:r>
              <a:rPr lang="en-CA" sz="2400" baseline="30000" dirty="0">
                <a:hlinkClick r:id="rId6"/>
              </a:rPr>
              <a:t>3</a:t>
            </a:r>
            <a:endParaRPr lang="en-CA" sz="2400" baseline="30000" dirty="0"/>
          </a:p>
          <a:p>
            <a:pPr marL="285750" indent="-285750">
              <a:buFont typeface="Arial" panose="020B0604020202020204" pitchFamily="34" charset="0"/>
              <a:buChar char="•"/>
            </a:pPr>
            <a:r>
              <a:rPr lang="en-CA" sz="2400" dirty="0"/>
              <a:t>Preliminary floor plan design</a:t>
            </a:r>
            <a:r>
              <a:rPr lang="en-CA" sz="2400" baseline="30000" dirty="0">
                <a:hlinkClick r:id="rId7"/>
              </a:rPr>
              <a:t>4</a:t>
            </a:r>
            <a:endParaRPr lang="en-CA" sz="2400" baseline="30000" dirty="0"/>
          </a:p>
          <a:p>
            <a:pPr marL="285750" indent="-285750">
              <a:buFont typeface="Arial" panose="020B0604020202020204" pitchFamily="34" charset="0"/>
              <a:buChar char="•"/>
            </a:pPr>
            <a:r>
              <a:rPr lang="en-CA" sz="2400" b="1" dirty="0"/>
              <a:t>Interior Design Assistant</a:t>
            </a:r>
            <a:r>
              <a:rPr lang="en-CA" sz="2400" b="1" baseline="30000" dirty="0">
                <a:hlinkClick r:id="rId8"/>
              </a:rPr>
              <a:t>5</a:t>
            </a:r>
            <a:r>
              <a:rPr lang="en-CA" sz="2400" b="1" baseline="30000" dirty="0"/>
              <a:t>, </a:t>
            </a:r>
            <a:r>
              <a:rPr lang="en-CA" sz="2400" b="1" baseline="30000" dirty="0">
                <a:hlinkClick r:id="rId9"/>
              </a:rPr>
              <a:t>6</a:t>
            </a:r>
            <a:endParaRPr lang="en-CA" sz="2400" b="1"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2107648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pc="-1" dirty="0">
                <a:solidFill>
                  <a:srgbClr val="FFFFFF"/>
                </a:solidFill>
                <a:latin typeface="Calibri"/>
              </a:rPr>
              <a:t>Introduction</a:t>
            </a:r>
            <a:endParaRPr lang="en-US" sz="2400" b="0" strike="noStrike" spc="-1" dirty="0">
              <a:latin typeface="Arial"/>
            </a:endParaRPr>
          </a:p>
        </p:txBody>
      </p:sp>
      <p:sp>
        <p:nvSpPr>
          <p:cNvPr id="103" name="CustomShape 2"/>
          <p:cNvSpPr/>
          <p:nvPr/>
        </p:nvSpPr>
        <p:spPr>
          <a:xfrm>
            <a:off x="457200" y="1192320"/>
            <a:ext cx="11079000" cy="52556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spc="-1" dirty="0">
                <a:solidFill>
                  <a:srgbClr val="000000"/>
                </a:solidFill>
                <a:latin typeface="Calibri"/>
              </a:rPr>
              <a:t>We want code to be </a:t>
            </a:r>
            <a:r>
              <a:rPr lang="en-US" sz="2500" spc="-1" dirty="0">
                <a:solidFill>
                  <a:srgbClr val="FF0000"/>
                </a:solidFill>
                <a:latin typeface="Calibri"/>
              </a:rPr>
              <a:t>easy to read, organized, concise, and efficient</a:t>
            </a:r>
          </a:p>
          <a:p>
            <a:pPr marL="342720" indent="-340920">
              <a:lnSpc>
                <a:spcPct val="100000"/>
              </a:lnSpc>
              <a:spcBef>
                <a:spcPts val="499"/>
              </a:spcBef>
              <a:buClr>
                <a:srgbClr val="000000"/>
              </a:buClr>
              <a:buFont typeface="Arial"/>
              <a:buChar char="•"/>
            </a:pPr>
            <a:endParaRPr lang="en-US" sz="2500" spc="-1" dirty="0">
              <a:latin typeface="Calibri"/>
            </a:endParaRPr>
          </a:p>
          <a:p>
            <a:pPr marL="1800">
              <a:lnSpc>
                <a:spcPct val="100000"/>
              </a:lnSpc>
              <a:spcBef>
                <a:spcPts val="499"/>
              </a:spcBef>
              <a:buClr>
                <a:srgbClr val="000000"/>
              </a:buClr>
            </a:pPr>
            <a:r>
              <a:rPr lang="en-US" sz="2500" spc="-1" dirty="0">
                <a:latin typeface="Calibri"/>
              </a:rPr>
              <a:t>Example: Compute sine of 1,000 values ranging from 0 to 10:</a:t>
            </a:r>
          </a:p>
          <a:p>
            <a:pPr marL="1800" algn="ctr">
              <a:lnSpc>
                <a:spcPct val="100000"/>
              </a:lnSpc>
              <a:spcBef>
                <a:spcPts val="499"/>
              </a:spcBef>
              <a:buClr>
                <a:srgbClr val="000000"/>
              </a:buClr>
            </a:pPr>
            <a:r>
              <a:rPr lang="en-US" sz="2500" b="1" u="sng" spc="-1" dirty="0">
                <a:latin typeface="Calibri"/>
              </a:rPr>
              <a:t>Option 1 (For-loop)</a:t>
            </a:r>
            <a:r>
              <a:rPr lang="en-US" sz="2500" b="1" spc="-1" dirty="0">
                <a:latin typeface="Calibri"/>
              </a:rPr>
              <a:t>                            </a:t>
            </a:r>
            <a:r>
              <a:rPr lang="en-US" sz="2500" b="1" u="sng" spc="-1" dirty="0">
                <a:latin typeface="Calibri"/>
              </a:rPr>
              <a:t>Option 2 (Vectorized)</a:t>
            </a:r>
          </a:p>
          <a:p>
            <a:pPr marL="342720" indent="-340920">
              <a:lnSpc>
                <a:spcPct val="100000"/>
              </a:lnSpc>
              <a:spcBef>
                <a:spcPts val="499"/>
              </a:spcBef>
              <a:buClr>
                <a:srgbClr val="000000"/>
              </a:buClr>
              <a:buFont typeface="Arial"/>
              <a:buChar char="•"/>
            </a:pPr>
            <a:endParaRPr lang="en-US" sz="2500" spc="-1" dirty="0">
              <a:solidFill>
                <a:srgbClr val="FF0000"/>
              </a:solidFill>
              <a:latin typeface="Calibri"/>
            </a:endParaRPr>
          </a:p>
          <a:p>
            <a:pPr marL="342720" indent="-340920">
              <a:lnSpc>
                <a:spcPct val="100000"/>
              </a:lnSpc>
              <a:spcBef>
                <a:spcPts val="499"/>
              </a:spcBef>
              <a:buClr>
                <a:srgbClr val="000000"/>
              </a:buClr>
              <a:buFont typeface="Arial"/>
              <a:buChar char="•"/>
            </a:pPr>
            <a:endParaRPr lang="en-US" sz="2500" spc="-1" dirty="0">
              <a:solidFill>
                <a:srgbClr val="FF0000"/>
              </a:solidFill>
              <a:latin typeface="Calibri"/>
            </a:endParaRPr>
          </a:p>
          <a:p>
            <a:pPr marL="342720" indent="-340920">
              <a:lnSpc>
                <a:spcPct val="100000"/>
              </a:lnSpc>
              <a:spcBef>
                <a:spcPts val="499"/>
              </a:spcBef>
              <a:buClr>
                <a:srgbClr val="000000"/>
              </a:buClr>
              <a:buFont typeface="Arial"/>
              <a:buChar char="•"/>
            </a:pPr>
            <a:endParaRPr lang="en-US" sz="2500" spc="-1" dirty="0">
              <a:solidFill>
                <a:srgbClr val="FF0000"/>
              </a:solidFill>
              <a:latin typeface="Calibri"/>
            </a:endParaRPr>
          </a:p>
          <a:p>
            <a:pPr marL="342720" indent="-340920">
              <a:lnSpc>
                <a:spcPct val="100000"/>
              </a:lnSpc>
              <a:spcBef>
                <a:spcPts val="499"/>
              </a:spcBef>
              <a:buClr>
                <a:srgbClr val="000000"/>
              </a:buClr>
              <a:buFont typeface="Arial"/>
              <a:buChar char="•"/>
            </a:pPr>
            <a:endParaRPr lang="en-US" sz="2500" spc="-1" dirty="0">
              <a:solidFill>
                <a:srgbClr val="FF0000"/>
              </a:solidFill>
              <a:latin typeface="Calibri"/>
            </a:endParaRPr>
          </a:p>
          <a:p>
            <a:pPr marL="1800">
              <a:lnSpc>
                <a:spcPct val="100000"/>
              </a:lnSpc>
              <a:spcBef>
                <a:spcPts val="499"/>
              </a:spcBef>
              <a:buClr>
                <a:srgbClr val="000000"/>
              </a:buClr>
            </a:pPr>
            <a:endParaRPr lang="en-US" sz="2500" spc="-1" dirty="0">
              <a:latin typeface="Calibri"/>
            </a:endParaRPr>
          </a:p>
          <a:p>
            <a:pPr marL="342720" indent="-340920">
              <a:spcBef>
                <a:spcPts val="499"/>
              </a:spcBef>
              <a:buClr>
                <a:srgbClr val="000000"/>
              </a:buClr>
              <a:buFont typeface="Arial"/>
              <a:buChar char="•"/>
            </a:pPr>
            <a:endParaRPr lang="en-US" sz="2500" spc="-1" dirty="0">
              <a:latin typeface="Calibri"/>
            </a:endParaRPr>
          </a:p>
          <a:p>
            <a:pPr marL="342720" indent="-340920">
              <a:spcBef>
                <a:spcPts val="499"/>
              </a:spcBef>
              <a:buClr>
                <a:srgbClr val="000000"/>
              </a:buClr>
              <a:buFont typeface="Arial"/>
              <a:buChar char="•"/>
            </a:pPr>
            <a:r>
              <a:rPr lang="en-US" sz="2500" spc="-1" dirty="0">
                <a:latin typeface="Calibri"/>
              </a:rPr>
              <a:t>We will learn techniques/guidelines to write clean, easy to understand code!</a:t>
            </a:r>
          </a:p>
        </p:txBody>
      </p:sp>
      <p:pic>
        <p:nvPicPr>
          <p:cNvPr id="4" name="Picture 3">
            <a:extLst>
              <a:ext uri="{FF2B5EF4-FFF2-40B4-BE49-F238E27FC236}">
                <a16:creationId xmlns:a16="http://schemas.microsoft.com/office/drawing/2014/main" id="{6D103302-A0F5-47E4-8495-DA19D7DFF688}"/>
              </a:ext>
            </a:extLst>
          </p:cNvPr>
          <p:cNvPicPr>
            <a:picLocks noChangeAspect="1"/>
          </p:cNvPicPr>
          <p:nvPr/>
        </p:nvPicPr>
        <p:blipFill>
          <a:blip r:embed="rId3"/>
          <a:stretch>
            <a:fillRect/>
          </a:stretch>
        </p:blipFill>
        <p:spPr>
          <a:xfrm>
            <a:off x="7301184" y="3699335"/>
            <a:ext cx="2133600" cy="819150"/>
          </a:xfrm>
          <a:prstGeom prst="rect">
            <a:avLst/>
          </a:prstGeom>
          <a:ln>
            <a:solidFill>
              <a:schemeClr val="tx1"/>
            </a:solidFill>
          </a:ln>
        </p:spPr>
      </p:pic>
      <p:pic>
        <p:nvPicPr>
          <p:cNvPr id="7" name="Picture 6">
            <a:extLst>
              <a:ext uri="{FF2B5EF4-FFF2-40B4-BE49-F238E27FC236}">
                <a16:creationId xmlns:a16="http://schemas.microsoft.com/office/drawing/2014/main" id="{60775D4B-1C3B-49EA-80AC-31812BEB36EE}"/>
              </a:ext>
            </a:extLst>
          </p:cNvPr>
          <p:cNvPicPr>
            <a:picLocks noChangeAspect="1"/>
          </p:cNvPicPr>
          <p:nvPr/>
        </p:nvPicPr>
        <p:blipFill>
          <a:blip r:embed="rId4"/>
          <a:stretch>
            <a:fillRect/>
          </a:stretch>
        </p:blipFill>
        <p:spPr>
          <a:xfrm>
            <a:off x="2230313" y="3180223"/>
            <a:ext cx="2819400" cy="1857375"/>
          </a:xfrm>
          <a:prstGeom prst="rect">
            <a:avLst/>
          </a:prstGeom>
          <a:ln>
            <a:solidFill>
              <a:schemeClr val="tx1"/>
            </a:solidFill>
          </a:ln>
        </p:spPr>
      </p:pic>
    </p:spTree>
    <p:extLst>
      <p:ext uri="{BB962C8B-B14F-4D97-AF65-F5344CB8AC3E}">
        <p14:creationId xmlns:p14="http://schemas.microsoft.com/office/powerpoint/2010/main" val="233738118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Overview</a:t>
            </a:r>
            <a:endParaRPr lang="en-US" sz="2400" b="0" strike="noStrike" spc="-1" dirty="0">
              <a:latin typeface="Arial"/>
            </a:endParaRPr>
          </a:p>
        </p:txBody>
      </p:sp>
      <p:sp>
        <p:nvSpPr>
          <p:cNvPr id="103" name="CustomShape 2"/>
          <p:cNvSpPr/>
          <p:nvPr/>
        </p:nvSpPr>
        <p:spPr>
          <a:xfrm>
            <a:off x="457200" y="1192320"/>
            <a:ext cx="11079000" cy="52556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00">
              <a:lnSpc>
                <a:spcPct val="100000"/>
              </a:lnSpc>
              <a:spcBef>
                <a:spcPts val="499"/>
              </a:spcBef>
              <a:buClr>
                <a:srgbClr val="000000"/>
              </a:buClr>
            </a:pPr>
            <a:r>
              <a:rPr lang="en-US" sz="2500" spc="-1" dirty="0">
                <a:latin typeface="Calibri"/>
              </a:rPr>
              <a:t>Our learning outcomes for this lecture is:</a:t>
            </a:r>
          </a:p>
          <a:p>
            <a:pPr marL="801900" lvl="1" indent="-342900">
              <a:spcBef>
                <a:spcPts val="499"/>
              </a:spcBef>
              <a:buClr>
                <a:srgbClr val="000000"/>
              </a:buClr>
              <a:buFont typeface="Arial" panose="020B0604020202020204" pitchFamily="34" charset="0"/>
              <a:buChar char="•"/>
            </a:pPr>
            <a:r>
              <a:rPr lang="en-US" sz="2500" b="1" spc="-1" dirty="0">
                <a:latin typeface="Calibri"/>
              </a:rPr>
              <a:t>Pseudocode</a:t>
            </a:r>
          </a:p>
          <a:p>
            <a:pPr marL="801900" lvl="1" indent="-342900">
              <a:spcBef>
                <a:spcPts val="499"/>
              </a:spcBef>
              <a:buClr>
                <a:srgbClr val="000000"/>
              </a:buClr>
              <a:buFont typeface="Arial" panose="020B0604020202020204" pitchFamily="34" charset="0"/>
              <a:buChar char="•"/>
            </a:pPr>
            <a:r>
              <a:rPr lang="en-US" sz="2500" b="1" spc="-1" dirty="0">
                <a:latin typeface="Calibri"/>
              </a:rPr>
              <a:t>Flowcharts</a:t>
            </a:r>
          </a:p>
          <a:p>
            <a:pPr marL="801900" lvl="1" indent="-342900">
              <a:spcBef>
                <a:spcPts val="499"/>
              </a:spcBef>
              <a:buClr>
                <a:srgbClr val="000000"/>
              </a:buClr>
              <a:buFont typeface="Arial" panose="020B0604020202020204" pitchFamily="34" charset="0"/>
              <a:buChar char="•"/>
            </a:pPr>
            <a:r>
              <a:rPr lang="en-US" sz="2500" b="1" spc="-1" dirty="0">
                <a:latin typeface="Calibri"/>
              </a:rPr>
              <a:t>How to </a:t>
            </a:r>
            <a:r>
              <a:rPr lang="en-US" sz="2500" b="1" spc="-1" dirty="0">
                <a:latin typeface="Calibri"/>
                <a:hlinkClick r:id="rId3"/>
              </a:rPr>
              <a:t>debug</a:t>
            </a:r>
            <a:r>
              <a:rPr lang="en-US" sz="2500" b="1" spc="-1" dirty="0">
                <a:latin typeface="Calibri"/>
              </a:rPr>
              <a:t> code!</a:t>
            </a:r>
          </a:p>
          <a:p>
            <a:pPr marL="801900" lvl="1" indent="-342900">
              <a:spcBef>
                <a:spcPts val="499"/>
              </a:spcBef>
              <a:buClr>
                <a:srgbClr val="000000"/>
              </a:buClr>
              <a:buFont typeface="Arial" panose="020B0604020202020204" pitchFamily="34" charset="0"/>
              <a:buChar char="•"/>
            </a:pPr>
            <a:r>
              <a:rPr lang="en-US" sz="2500" spc="-1" dirty="0">
                <a:latin typeface="Calibri"/>
              </a:rPr>
              <a:t>If time permits, we can cover the following:</a:t>
            </a:r>
          </a:p>
          <a:p>
            <a:pPr marL="1259100" lvl="2" indent="-342900">
              <a:spcBef>
                <a:spcPts val="499"/>
              </a:spcBef>
              <a:buClr>
                <a:srgbClr val="000000"/>
              </a:buClr>
              <a:buFont typeface="Arial" panose="020B0604020202020204" pitchFamily="34" charset="0"/>
              <a:buChar char="•"/>
            </a:pPr>
            <a:r>
              <a:rPr lang="en-US" sz="2500" spc="-1" dirty="0">
                <a:latin typeface="Calibri"/>
              </a:rPr>
              <a:t>Coding Guidelines</a:t>
            </a:r>
          </a:p>
          <a:p>
            <a:pPr marL="1259100" lvl="2" indent="-342900">
              <a:spcBef>
                <a:spcPts val="499"/>
              </a:spcBef>
              <a:buClr>
                <a:srgbClr val="000000"/>
              </a:buClr>
              <a:buFont typeface="Arial" panose="020B0604020202020204" pitchFamily="34" charset="0"/>
              <a:buChar char="•"/>
            </a:pPr>
            <a:r>
              <a:rPr lang="en-US" sz="2500" spc="-1" dirty="0">
                <a:latin typeface="Calibri"/>
              </a:rPr>
              <a:t>Commenting Guidelines</a:t>
            </a:r>
          </a:p>
          <a:p>
            <a:pPr marL="801900" lvl="1" indent="-342900">
              <a:spcBef>
                <a:spcPts val="499"/>
              </a:spcBef>
              <a:buClr>
                <a:srgbClr val="000000"/>
              </a:buClr>
              <a:buFont typeface="Arial" panose="020B0604020202020204" pitchFamily="34" charset="0"/>
              <a:buChar char="•"/>
            </a:pPr>
            <a:r>
              <a:rPr lang="en-US" sz="2500" spc="-1" dirty="0">
                <a:latin typeface="Calibri"/>
              </a:rPr>
              <a:t>Extra-resources:</a:t>
            </a:r>
          </a:p>
          <a:p>
            <a:pPr marL="1259100" lvl="2" indent="-342900">
              <a:spcBef>
                <a:spcPts val="499"/>
              </a:spcBef>
              <a:buClr>
                <a:srgbClr val="000000"/>
              </a:buClr>
              <a:buFont typeface="Arial" panose="020B0604020202020204" pitchFamily="34" charset="0"/>
              <a:buChar char="•"/>
            </a:pPr>
            <a:r>
              <a:rPr lang="en-US" sz="2500" spc="-1" dirty="0">
                <a:latin typeface="Calibri"/>
              </a:rPr>
              <a:t>Googling Guidelines</a:t>
            </a:r>
          </a:p>
          <a:p>
            <a:pPr marL="1373400" lvl="3">
              <a:spcBef>
                <a:spcPts val="499"/>
              </a:spcBef>
              <a:buClr>
                <a:srgbClr val="000000"/>
              </a:buClr>
            </a:pPr>
            <a:r>
              <a:rPr lang="en-US" sz="2500" spc="-1" dirty="0">
                <a:latin typeface="Calibri"/>
              </a:rPr>
              <a:t>     (Cause </a:t>
            </a:r>
            <a:r>
              <a:rPr lang="en-US" sz="2500" spc="-1" dirty="0">
                <a:latin typeface="Calibri"/>
                <a:hlinkClick r:id="rId4"/>
              </a:rPr>
              <a:t>googling</a:t>
            </a:r>
            <a:r>
              <a:rPr lang="en-US" sz="2500" spc="-1" dirty="0">
                <a:latin typeface="Calibri"/>
              </a:rPr>
              <a:t>, is a </a:t>
            </a:r>
            <a:r>
              <a:rPr lang="en-US" sz="2500" spc="-1" dirty="0">
                <a:latin typeface="Calibri"/>
                <a:hlinkClick r:id="rId5"/>
              </a:rPr>
              <a:t>skill</a:t>
            </a:r>
            <a:r>
              <a:rPr lang="en-US" sz="2500" spc="-1" dirty="0">
                <a:latin typeface="Calibri"/>
              </a:rPr>
              <a:t>.)</a:t>
            </a:r>
          </a:p>
          <a:p>
            <a:pPr marL="1259100" lvl="2" indent="-342900">
              <a:spcBef>
                <a:spcPts val="499"/>
              </a:spcBef>
              <a:buClr>
                <a:srgbClr val="000000"/>
              </a:buClr>
              <a:buFont typeface="Arial" panose="020B0604020202020204" pitchFamily="34" charset="0"/>
              <a:buChar char="•"/>
            </a:pPr>
            <a:endParaRPr lang="en-US" sz="2500" spc="-1" dirty="0">
              <a:latin typeface="Calibri"/>
            </a:endParaRPr>
          </a:p>
          <a:p>
            <a:pPr marL="801900" lvl="1" indent="-342900">
              <a:spcBef>
                <a:spcPts val="499"/>
              </a:spcBef>
              <a:buClr>
                <a:srgbClr val="000000"/>
              </a:buClr>
              <a:buFont typeface="Arial" panose="020B0604020202020204" pitchFamily="34" charset="0"/>
              <a:buChar char="•"/>
            </a:pPr>
            <a:endParaRPr lang="en-US" sz="2500" spc="-1" dirty="0">
              <a:latin typeface="Calibri"/>
            </a:endParaRPr>
          </a:p>
          <a:p>
            <a:pPr marL="801900" lvl="1" indent="-342900">
              <a:spcBef>
                <a:spcPts val="499"/>
              </a:spcBef>
              <a:buClr>
                <a:srgbClr val="000000"/>
              </a:buClr>
              <a:buFont typeface="Arial" panose="020B0604020202020204" pitchFamily="34" charset="0"/>
              <a:buChar char="•"/>
            </a:pPr>
            <a:endParaRPr lang="en-US" sz="2500" spc="-1" dirty="0">
              <a:latin typeface="Calibri"/>
            </a:endParaRPr>
          </a:p>
          <a:p>
            <a:pPr marL="801900" lvl="1" indent="-342900">
              <a:spcBef>
                <a:spcPts val="499"/>
              </a:spcBef>
              <a:buClr>
                <a:srgbClr val="000000"/>
              </a:buClr>
              <a:buFont typeface="Arial" panose="020B0604020202020204" pitchFamily="34" charset="0"/>
              <a:buChar char="•"/>
            </a:pPr>
            <a:endParaRPr lang="en-US" sz="2500" spc="-1" dirty="0">
              <a:latin typeface="Calibri"/>
            </a:endParaRPr>
          </a:p>
        </p:txBody>
      </p:sp>
    </p:spTree>
    <p:extLst>
      <p:ext uri="{BB962C8B-B14F-4D97-AF65-F5344CB8AC3E}">
        <p14:creationId xmlns:p14="http://schemas.microsoft.com/office/powerpoint/2010/main" val="351174623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Analogy</a:t>
            </a:r>
            <a:endParaRPr lang="en-US" sz="2400" b="0" strike="noStrike" spc="-1" dirty="0">
              <a:latin typeface="Arial"/>
            </a:endParaRPr>
          </a:p>
        </p:txBody>
      </p:sp>
      <p:sp>
        <p:nvSpPr>
          <p:cNvPr id="105" name="CustomShape 2"/>
          <p:cNvSpPr/>
          <p:nvPr/>
        </p:nvSpPr>
        <p:spPr>
          <a:xfrm>
            <a:off x="457200" y="1192320"/>
            <a:ext cx="11079000" cy="35022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spc="-1" dirty="0">
                <a:solidFill>
                  <a:srgbClr val="000000"/>
                </a:solidFill>
                <a:latin typeface="Calibri"/>
              </a:rPr>
              <a:t>An analogy to pseudocode is a cooking recipe (lol)</a:t>
            </a:r>
            <a:endParaRPr lang="en-US" sz="2500" spc="-1" dirty="0"/>
          </a:p>
          <a:p>
            <a:pPr marL="342720" indent="-340920">
              <a:spcBef>
                <a:spcPts val="499"/>
              </a:spcBef>
              <a:buClr>
                <a:srgbClr val="000000"/>
              </a:buClr>
              <a:buFont typeface="Arial"/>
              <a:buChar char="•"/>
            </a:pPr>
            <a:r>
              <a:rPr lang="en-US" sz="2500" spc="-1" dirty="0">
                <a:solidFill>
                  <a:srgbClr val="000000"/>
                </a:solidFill>
                <a:latin typeface="Calibri"/>
              </a:rPr>
              <a:t>To cook a dish, you need to know what materials to use, and how to cook it.</a:t>
            </a:r>
            <a:endParaRPr lang="en-US" sz="2500" spc="-1" dirty="0"/>
          </a:p>
          <a:p>
            <a:pPr marL="342720" indent="-340920">
              <a:lnSpc>
                <a:spcPct val="100000"/>
              </a:lnSpc>
              <a:spcBef>
                <a:spcPts val="499"/>
              </a:spcBef>
              <a:buClr>
                <a:srgbClr val="000000"/>
              </a:buClr>
              <a:buFont typeface="Arial"/>
              <a:buChar char="•"/>
            </a:pPr>
            <a:endParaRPr lang="en-US" sz="2500" spc="-1" dirty="0">
              <a:solidFill>
                <a:srgbClr val="000000"/>
              </a:solidFill>
              <a:latin typeface="Calibri"/>
            </a:endParaRPr>
          </a:p>
        </p:txBody>
      </p:sp>
      <p:pic>
        <p:nvPicPr>
          <p:cNvPr id="8" name="Picture 7" descr="A close up of food&#10;&#10;Description automatically generated">
            <a:extLst>
              <a:ext uri="{FF2B5EF4-FFF2-40B4-BE49-F238E27FC236}">
                <a16:creationId xmlns:a16="http://schemas.microsoft.com/office/drawing/2014/main" id="{A9062422-FB5B-4912-80F9-C0A26E00EE4E}"/>
              </a:ext>
            </a:extLst>
          </p:cNvPr>
          <p:cNvPicPr>
            <a:picLocks noChangeAspect="1"/>
          </p:cNvPicPr>
          <p:nvPr/>
        </p:nvPicPr>
        <p:blipFill rotWithShape="1">
          <a:blip r:embed="rId3">
            <a:extLst>
              <a:ext uri="{28A0092B-C50C-407E-A947-70E740481C1C}">
                <a14:useLocalDpi xmlns:a14="http://schemas.microsoft.com/office/drawing/2010/main" val="0"/>
              </a:ext>
            </a:extLst>
          </a:blip>
          <a:srcRect t="44866"/>
          <a:stretch/>
        </p:blipFill>
        <p:spPr>
          <a:xfrm>
            <a:off x="457200" y="2618400"/>
            <a:ext cx="4927270" cy="3622144"/>
          </a:xfrm>
          <a:prstGeom prst="rect">
            <a:avLst/>
          </a:prstGeom>
        </p:spPr>
      </p:pic>
      <p:pic>
        <p:nvPicPr>
          <p:cNvPr id="11" name="Picture 10" descr="A close up of food&#10;&#10;Description automatically generated">
            <a:extLst>
              <a:ext uri="{FF2B5EF4-FFF2-40B4-BE49-F238E27FC236}">
                <a16:creationId xmlns:a16="http://schemas.microsoft.com/office/drawing/2014/main" id="{C4F0E5DF-A56F-4245-A2A5-C80DCD7BA72F}"/>
              </a:ext>
            </a:extLst>
          </p:cNvPr>
          <p:cNvPicPr>
            <a:picLocks noChangeAspect="1"/>
          </p:cNvPicPr>
          <p:nvPr/>
        </p:nvPicPr>
        <p:blipFill rotWithShape="1">
          <a:blip r:embed="rId3">
            <a:extLst>
              <a:ext uri="{28A0092B-C50C-407E-A947-70E740481C1C}">
                <a14:useLocalDpi xmlns:a14="http://schemas.microsoft.com/office/drawing/2010/main" val="0"/>
              </a:ext>
            </a:extLst>
          </a:blip>
          <a:srcRect b="56169"/>
          <a:stretch/>
        </p:blipFill>
        <p:spPr>
          <a:xfrm>
            <a:off x="6172716" y="2777864"/>
            <a:ext cx="5631833" cy="3291332"/>
          </a:xfrm>
          <a:prstGeom prst="rect">
            <a:avLst/>
          </a:prstGeom>
        </p:spPr>
      </p:pic>
      <p:sp>
        <p:nvSpPr>
          <p:cNvPr id="9" name="Arrow: Right 8">
            <a:extLst>
              <a:ext uri="{FF2B5EF4-FFF2-40B4-BE49-F238E27FC236}">
                <a16:creationId xmlns:a16="http://schemas.microsoft.com/office/drawing/2014/main" id="{AF72C7F7-837D-44AC-ADCF-DF46CFDB4C40}"/>
              </a:ext>
            </a:extLst>
          </p:cNvPr>
          <p:cNvSpPr/>
          <p:nvPr/>
        </p:nvSpPr>
        <p:spPr>
          <a:xfrm>
            <a:off x="5652819" y="4222867"/>
            <a:ext cx="443181" cy="2780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E9A18A10-54DF-4140-B482-2FA192576C9C}"/>
              </a:ext>
            </a:extLst>
          </p:cNvPr>
          <p:cNvSpPr txBox="1"/>
          <p:nvPr/>
        </p:nvSpPr>
        <p:spPr>
          <a:xfrm>
            <a:off x="10505149" y="6055878"/>
            <a:ext cx="1031051" cy="369332"/>
          </a:xfrm>
          <a:prstGeom prst="rect">
            <a:avLst/>
          </a:prstGeom>
          <a:noFill/>
        </p:spPr>
        <p:txBody>
          <a:bodyPr wrap="none" rtlCol="0">
            <a:spAutoFit/>
          </a:bodyPr>
          <a:lstStyle/>
          <a:p>
            <a:r>
              <a:rPr lang="en-CA" dirty="0"/>
              <a:t>Huzzah!</a:t>
            </a:r>
          </a:p>
        </p:txBody>
      </p:sp>
    </p:spTree>
    <p:extLst>
      <p:ext uri="{BB962C8B-B14F-4D97-AF65-F5344CB8AC3E}">
        <p14:creationId xmlns:p14="http://schemas.microsoft.com/office/powerpoint/2010/main" val="339712918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9"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2"/>
          <p:cNvSpPr/>
          <p:nvPr/>
        </p:nvSpPr>
        <p:spPr>
          <a:xfrm>
            <a:off x="457200" y="1192320"/>
            <a:ext cx="11079000" cy="35022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spc="-1" dirty="0">
                <a:solidFill>
                  <a:srgbClr val="000000"/>
                </a:solidFill>
                <a:latin typeface="Calibri"/>
                <a:ea typeface="DejaVu Sans"/>
              </a:rPr>
              <a:t>What is </a:t>
            </a:r>
            <a:r>
              <a:rPr lang="en-US" sz="2500" b="1" spc="-1" dirty="0">
                <a:solidFill>
                  <a:srgbClr val="000000"/>
                </a:solidFill>
                <a:latin typeface="Calibri"/>
                <a:ea typeface="DejaVu Sans"/>
              </a:rPr>
              <a:t>pseudocode</a:t>
            </a:r>
            <a:r>
              <a:rPr lang="en-US" sz="2500" spc="-1" dirty="0">
                <a:solidFill>
                  <a:srgbClr val="000000"/>
                </a:solidFill>
                <a:latin typeface="Calibri"/>
              </a:rPr>
              <a:t>?</a:t>
            </a:r>
          </a:p>
          <a:p>
            <a:pPr marL="342720" indent="-340920">
              <a:lnSpc>
                <a:spcPct val="100000"/>
              </a:lnSpc>
              <a:spcBef>
                <a:spcPts val="499"/>
              </a:spcBef>
              <a:buClr>
                <a:srgbClr val="000000"/>
              </a:buClr>
              <a:buFont typeface="Arial"/>
              <a:buChar char="•"/>
            </a:pPr>
            <a:r>
              <a:rPr lang="en-US" sz="2500" spc="-1" dirty="0">
                <a:solidFill>
                  <a:srgbClr val="000000"/>
                </a:solidFill>
                <a:latin typeface="Calibri"/>
              </a:rPr>
              <a:t>A </a:t>
            </a:r>
            <a:r>
              <a:rPr lang="en-US" sz="2500" b="1" spc="-1" dirty="0">
                <a:solidFill>
                  <a:srgbClr val="000000"/>
                </a:solidFill>
                <a:latin typeface="Calibri"/>
              </a:rPr>
              <a:t>general</a:t>
            </a:r>
            <a:r>
              <a:rPr lang="en-US" sz="2500" spc="-1" dirty="0">
                <a:solidFill>
                  <a:srgbClr val="000000"/>
                </a:solidFill>
                <a:latin typeface="Calibri"/>
              </a:rPr>
              <a:t>, </a:t>
            </a:r>
            <a:r>
              <a:rPr lang="en-US" sz="2500" b="1" spc="-1" dirty="0">
                <a:solidFill>
                  <a:srgbClr val="000000"/>
                </a:solidFill>
                <a:latin typeface="Calibri"/>
              </a:rPr>
              <a:t>step-by-step description</a:t>
            </a:r>
            <a:r>
              <a:rPr lang="en-US" sz="2500" spc="-1" dirty="0">
                <a:solidFill>
                  <a:srgbClr val="000000"/>
                </a:solidFill>
                <a:latin typeface="Calibri"/>
              </a:rPr>
              <a:t> of your code that you can transcribe into actual code.</a:t>
            </a:r>
          </a:p>
          <a:p>
            <a:pPr marL="342720" indent="-340920">
              <a:lnSpc>
                <a:spcPct val="100000"/>
              </a:lnSpc>
              <a:spcBef>
                <a:spcPts val="499"/>
              </a:spcBef>
              <a:buClr>
                <a:srgbClr val="000000"/>
              </a:buClr>
              <a:buFont typeface="Arial"/>
              <a:buChar char="•"/>
            </a:pPr>
            <a:endParaRPr lang="en-US" sz="2500" spc="-1" dirty="0">
              <a:solidFill>
                <a:srgbClr val="000000"/>
              </a:solidFill>
              <a:latin typeface="Calibri"/>
            </a:endParaRPr>
          </a:p>
        </p:txBody>
      </p:sp>
      <p:grpSp>
        <p:nvGrpSpPr>
          <p:cNvPr id="4" name="Group 3">
            <a:extLst>
              <a:ext uri="{FF2B5EF4-FFF2-40B4-BE49-F238E27FC236}">
                <a16:creationId xmlns:a16="http://schemas.microsoft.com/office/drawing/2014/main" id="{96A4DB82-D3F5-4096-982C-52A182E96EA5}"/>
              </a:ext>
            </a:extLst>
          </p:cNvPr>
          <p:cNvGrpSpPr/>
          <p:nvPr/>
        </p:nvGrpSpPr>
        <p:grpSpPr>
          <a:xfrm>
            <a:off x="655800" y="3428999"/>
            <a:ext cx="6621693" cy="3028361"/>
            <a:chOff x="457200" y="3159191"/>
            <a:chExt cx="5967167" cy="2670466"/>
          </a:xfrm>
        </p:grpSpPr>
        <p:sp>
          <p:nvSpPr>
            <p:cNvPr id="3" name="TextBox 2">
              <a:extLst>
                <a:ext uri="{FF2B5EF4-FFF2-40B4-BE49-F238E27FC236}">
                  <a16:creationId xmlns:a16="http://schemas.microsoft.com/office/drawing/2014/main" id="{2A2F5D5B-B951-4AD3-9A8F-F02866538832}"/>
                </a:ext>
              </a:extLst>
            </p:cNvPr>
            <p:cNvSpPr txBox="1"/>
            <p:nvPr/>
          </p:nvSpPr>
          <p:spPr>
            <a:xfrm>
              <a:off x="457200" y="3429000"/>
              <a:ext cx="5967167" cy="2400657"/>
            </a:xfrm>
            <a:prstGeom prst="rect">
              <a:avLst/>
            </a:prstGeom>
            <a:noFill/>
          </p:spPr>
          <p:txBody>
            <a:bodyPr wrap="square" rtlCol="0">
              <a:spAutoFit/>
            </a:bodyPr>
            <a:lstStyle/>
            <a:p>
              <a:pPr marL="342900" indent="-342900">
                <a:buAutoNum type="arabicPeriod"/>
              </a:pPr>
              <a:r>
                <a:rPr lang="en-CA" sz="2500" dirty="0">
                  <a:latin typeface="Calibri" panose="020F0502020204030204" pitchFamily="34" charset="0"/>
                  <a:cs typeface="Calibri" panose="020F0502020204030204" pitchFamily="34" charset="0"/>
                </a:rPr>
                <a:t>Initialize sum and count variables</a:t>
              </a:r>
            </a:p>
            <a:p>
              <a:pPr marL="342900" indent="-342900">
                <a:buAutoNum type="arabicPeriod"/>
              </a:pPr>
              <a:r>
                <a:rPr lang="en-CA" sz="2500" dirty="0">
                  <a:latin typeface="Calibri" panose="020F0502020204030204" pitchFamily="34" charset="0"/>
                  <a:cs typeface="Calibri" panose="020F0502020204030204" pitchFamily="34" charset="0"/>
                </a:rPr>
                <a:t>While count &lt; 5</a:t>
              </a:r>
            </a:p>
            <a:p>
              <a:pPr marL="800100" lvl="1" indent="-342900">
                <a:buFont typeface="+mj-lt"/>
                <a:buAutoNum type="alphaLcParenR"/>
              </a:pPr>
              <a:r>
                <a:rPr lang="en-CA" sz="2500" dirty="0">
                  <a:latin typeface="Calibri" panose="020F0502020204030204" pitchFamily="34" charset="0"/>
                  <a:cs typeface="Calibri" panose="020F0502020204030204" pitchFamily="34" charset="0"/>
                </a:rPr>
                <a:t>Store user input number</a:t>
              </a:r>
            </a:p>
            <a:p>
              <a:pPr marL="800100" lvl="1" indent="-342900">
                <a:buAutoNum type="alphaLcParenR"/>
              </a:pPr>
              <a:r>
                <a:rPr lang="en-CA" sz="2500" dirty="0">
                  <a:latin typeface="Calibri" panose="020F0502020204030204" pitchFamily="34" charset="0"/>
                  <a:cs typeface="Calibri" panose="020F0502020204030204" pitchFamily="34" charset="0"/>
                </a:rPr>
                <a:t>Add user input number to total sum</a:t>
              </a:r>
            </a:p>
            <a:p>
              <a:pPr marL="800100" lvl="1" indent="-342900">
                <a:buAutoNum type="alphaLcParenR"/>
              </a:pPr>
              <a:r>
                <a:rPr lang="en-CA" sz="2500" dirty="0">
                  <a:latin typeface="Calibri" panose="020F0502020204030204" pitchFamily="34" charset="0"/>
                  <a:cs typeface="Calibri" panose="020F0502020204030204" pitchFamily="34" charset="0"/>
                </a:rPr>
                <a:t>Add 1 to count</a:t>
              </a:r>
            </a:p>
            <a:p>
              <a:pPr marL="342900" indent="-342900">
                <a:buAutoNum type="arabicPeriod"/>
              </a:pPr>
              <a:r>
                <a:rPr lang="en-CA" sz="2500" dirty="0">
                  <a:latin typeface="Calibri" panose="020F0502020204030204" pitchFamily="34" charset="0"/>
                  <a:cs typeface="Calibri" panose="020F0502020204030204" pitchFamily="34" charset="0"/>
                </a:rPr>
                <a:t>Print total sum</a:t>
              </a:r>
            </a:p>
          </p:txBody>
        </p:sp>
        <p:sp>
          <p:nvSpPr>
            <p:cNvPr id="21" name="TextBox 20">
              <a:extLst>
                <a:ext uri="{FF2B5EF4-FFF2-40B4-BE49-F238E27FC236}">
                  <a16:creationId xmlns:a16="http://schemas.microsoft.com/office/drawing/2014/main" id="{A2D1CAF4-F1C8-420D-8606-6DCA0C922D80}"/>
                </a:ext>
              </a:extLst>
            </p:cNvPr>
            <p:cNvSpPr txBox="1"/>
            <p:nvPr/>
          </p:nvSpPr>
          <p:spPr>
            <a:xfrm>
              <a:off x="457200" y="3159191"/>
              <a:ext cx="2436192" cy="430887"/>
            </a:xfrm>
            <a:prstGeom prst="rect">
              <a:avLst/>
            </a:prstGeom>
            <a:noFill/>
          </p:spPr>
          <p:txBody>
            <a:bodyPr wrap="square" rtlCol="0">
              <a:spAutoFit/>
            </a:bodyPr>
            <a:lstStyle/>
            <a:p>
              <a:r>
                <a:rPr lang="en-CA" sz="2200" b="1" u="sng" dirty="0">
                  <a:solidFill>
                    <a:srgbClr val="FF0000"/>
                  </a:solidFill>
                </a:rPr>
                <a:t>Pseudocode:</a:t>
              </a:r>
            </a:p>
          </p:txBody>
        </p:sp>
      </p:grpSp>
      <p:pic>
        <p:nvPicPr>
          <p:cNvPr id="10" name="Picture 9" descr="A close up of text on a white background&#10;&#10;Description automatically generated">
            <a:extLst>
              <a:ext uri="{FF2B5EF4-FFF2-40B4-BE49-F238E27FC236}">
                <a16:creationId xmlns:a16="http://schemas.microsoft.com/office/drawing/2014/main" id="{254F184E-FC2E-403E-9060-03D866C67668}"/>
              </a:ext>
            </a:extLst>
          </p:cNvPr>
          <p:cNvPicPr>
            <a:picLocks noChangeAspect="1"/>
          </p:cNvPicPr>
          <p:nvPr/>
        </p:nvPicPr>
        <p:blipFill rotWithShape="1">
          <a:blip r:embed="rId3">
            <a:extLst>
              <a:ext uri="{28A0092B-C50C-407E-A947-70E740481C1C}">
                <a14:useLocalDpi xmlns:a14="http://schemas.microsoft.com/office/drawing/2010/main" val="0"/>
              </a:ext>
            </a:extLst>
          </a:blip>
          <a:srcRect l="15122" t="2322" r="44019" b="87336"/>
          <a:stretch/>
        </p:blipFill>
        <p:spPr>
          <a:xfrm>
            <a:off x="655800" y="2670557"/>
            <a:ext cx="4359897" cy="606932"/>
          </a:xfrm>
          <a:prstGeom prst="rect">
            <a:avLst/>
          </a:prstGeom>
          <a:ln>
            <a:solidFill>
              <a:schemeClr val="tx1"/>
            </a:solidFill>
          </a:ln>
        </p:spPr>
      </p:pic>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Introduction</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Steps</a:t>
            </a:r>
            <a:endParaRPr lang="en-US" sz="2400" b="0" strike="noStrike" spc="-1" dirty="0">
              <a:latin typeface="Arial"/>
            </a:endParaRPr>
          </a:p>
        </p:txBody>
      </p:sp>
      <p:sp>
        <p:nvSpPr>
          <p:cNvPr id="105" name="CustomShape 2"/>
          <p:cNvSpPr/>
          <p:nvPr/>
        </p:nvSpPr>
        <p:spPr>
          <a:xfrm>
            <a:off x="457200" y="1192319"/>
            <a:ext cx="11079000" cy="48691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spcBef>
                <a:spcPts val="499"/>
              </a:spcBef>
              <a:buClr>
                <a:srgbClr val="000000"/>
              </a:buClr>
              <a:buFont typeface="Arial"/>
              <a:buChar char="•"/>
            </a:pPr>
            <a:r>
              <a:rPr lang="en-US" sz="2500" b="1" spc="-1" dirty="0">
                <a:solidFill>
                  <a:srgbClr val="000000"/>
                </a:solidFill>
                <a:latin typeface="Calibri"/>
              </a:rPr>
              <a:t>Pseudocode </a:t>
            </a:r>
            <a:r>
              <a:rPr lang="en-US" sz="2500" spc="-1" dirty="0">
                <a:solidFill>
                  <a:srgbClr val="000000"/>
                </a:solidFill>
                <a:latin typeface="Calibri"/>
              </a:rPr>
              <a:t>summarizes a program’s flow but excludes the details</a:t>
            </a:r>
          </a:p>
          <a:p>
            <a:pPr marL="342720" indent="-340920">
              <a:spcBef>
                <a:spcPts val="499"/>
              </a:spcBef>
              <a:buClr>
                <a:srgbClr val="000000"/>
              </a:buClr>
              <a:buFont typeface="Arial"/>
              <a:buChar char="•"/>
            </a:pPr>
            <a:r>
              <a:rPr lang="en-US" sz="2500" spc="-1" dirty="0">
                <a:solidFill>
                  <a:srgbClr val="000000"/>
                </a:solidFill>
                <a:latin typeface="Calibri"/>
              </a:rPr>
              <a:t>We need to know:</a:t>
            </a:r>
          </a:p>
          <a:p>
            <a:pPr marL="799920" lvl="1" indent="-340920">
              <a:spcBef>
                <a:spcPts val="499"/>
              </a:spcBef>
              <a:buClr>
                <a:srgbClr val="000000"/>
              </a:buClr>
              <a:buFont typeface="Arial"/>
              <a:buChar char="•"/>
            </a:pPr>
            <a:r>
              <a:rPr lang="en-US" sz="2500" b="1" spc="-1" dirty="0">
                <a:solidFill>
                  <a:srgbClr val="000000"/>
                </a:solidFill>
                <a:latin typeface="Calibri"/>
              </a:rPr>
              <a:t>general step-by-step instructions</a:t>
            </a:r>
            <a:endParaRPr lang="en-US" sz="2500" spc="-1" dirty="0">
              <a:solidFill>
                <a:srgbClr val="000000"/>
              </a:solidFill>
              <a:latin typeface="Calibri"/>
            </a:endParaRPr>
          </a:p>
          <a:p>
            <a:pPr marL="799920" lvl="1" indent="-340920">
              <a:spcBef>
                <a:spcPts val="499"/>
              </a:spcBef>
              <a:buClr>
                <a:srgbClr val="000000"/>
              </a:buClr>
              <a:buFont typeface="Arial"/>
              <a:buChar char="•"/>
            </a:pPr>
            <a:r>
              <a:rPr lang="en-US" sz="2500" b="1" spc="-1" dirty="0">
                <a:solidFill>
                  <a:srgbClr val="000000"/>
                </a:solidFill>
                <a:latin typeface="Calibri"/>
              </a:rPr>
              <a:t>input/process/output variables</a:t>
            </a:r>
          </a:p>
          <a:p>
            <a:pPr marL="1800">
              <a:lnSpc>
                <a:spcPct val="100000"/>
              </a:lnSpc>
              <a:spcBef>
                <a:spcPts val="499"/>
              </a:spcBef>
              <a:buClr>
                <a:srgbClr val="000000"/>
              </a:buClr>
            </a:pPr>
            <a:endParaRPr lang="en-US" sz="2500" b="1" spc="-1" dirty="0">
              <a:solidFill>
                <a:srgbClr val="000000"/>
              </a:solidFill>
              <a:latin typeface="Calibri"/>
            </a:endParaRPr>
          </a:p>
          <a:p>
            <a:pPr marL="1800">
              <a:lnSpc>
                <a:spcPct val="100000"/>
              </a:lnSpc>
              <a:spcBef>
                <a:spcPts val="499"/>
              </a:spcBef>
              <a:buClr>
                <a:srgbClr val="000000"/>
              </a:buClr>
            </a:pPr>
            <a:r>
              <a:rPr lang="en-US" sz="2500" b="1" spc="-1" dirty="0">
                <a:solidFill>
                  <a:srgbClr val="000000"/>
                </a:solidFill>
                <a:latin typeface="Calibri"/>
              </a:rPr>
              <a:t>General Thought Process (IDEAS):</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Identify the problem</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Define the input and output variables</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Establish solution steps</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Analyze solution</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Solve</a:t>
            </a:r>
          </a:p>
        </p:txBody>
      </p:sp>
    </p:spTree>
    <p:extLst>
      <p:ext uri="{BB962C8B-B14F-4D97-AF65-F5344CB8AC3E}">
        <p14:creationId xmlns:p14="http://schemas.microsoft.com/office/powerpoint/2010/main" val="398643610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6E77A1-4661-4C8B-B7B0-EB6C4473DB7A}"/>
              </a:ext>
            </a:extLst>
          </p:cNvPr>
          <p:cNvSpPr/>
          <p:nvPr/>
        </p:nvSpPr>
        <p:spPr>
          <a:xfrm>
            <a:off x="241200" y="1634689"/>
            <a:ext cx="6911440" cy="5270674"/>
          </a:xfrm>
          <a:prstGeom prst="rect">
            <a:avLst/>
          </a:prstGeom>
        </p:spPr>
        <p:txBody>
          <a:bodyPr wrap="square">
            <a:spAutoFit/>
          </a:bodyPr>
          <a:lstStyle/>
          <a:p>
            <a:pPr marL="459000" indent="-457200">
              <a:lnSpc>
                <a:spcPct val="100000"/>
              </a:lnSpc>
              <a:spcBef>
                <a:spcPts val="499"/>
              </a:spcBef>
              <a:buClr>
                <a:srgbClr val="000000"/>
              </a:buClr>
              <a:buFont typeface="+mj-lt"/>
              <a:buAutoNum type="arabicPeriod"/>
            </a:pPr>
            <a:r>
              <a:rPr lang="en-US" sz="2300" b="1" spc="-1" dirty="0">
                <a:solidFill>
                  <a:srgbClr val="000000"/>
                </a:solidFill>
                <a:latin typeface="Calibri"/>
              </a:rPr>
              <a:t>I</a:t>
            </a:r>
            <a:r>
              <a:rPr lang="en-US" sz="2300" spc="-1" dirty="0">
                <a:solidFill>
                  <a:srgbClr val="000000"/>
                </a:solidFill>
                <a:latin typeface="Calibri"/>
              </a:rPr>
              <a:t>dentify the problem</a:t>
            </a:r>
          </a:p>
          <a:p>
            <a:pPr marL="916200" lvl="1" indent="-457200">
              <a:spcBef>
                <a:spcPts val="499"/>
              </a:spcBef>
              <a:buClr>
                <a:srgbClr val="000000"/>
              </a:buClr>
              <a:buFont typeface="+mj-lt"/>
              <a:buAutoNum type="alphaLcParenR"/>
            </a:pPr>
            <a:r>
              <a:rPr lang="en-US" sz="2300" spc="-1" dirty="0">
                <a:solidFill>
                  <a:srgbClr val="000000"/>
                </a:solidFill>
                <a:latin typeface="Calibri"/>
              </a:rPr>
              <a:t>Calculate sum and average for an array of variable size</a:t>
            </a:r>
          </a:p>
          <a:p>
            <a:pPr marL="459000" indent="-457200">
              <a:lnSpc>
                <a:spcPct val="100000"/>
              </a:lnSpc>
              <a:spcBef>
                <a:spcPts val="499"/>
              </a:spcBef>
              <a:buClr>
                <a:srgbClr val="000000"/>
              </a:buClr>
              <a:buFont typeface="+mj-lt"/>
              <a:buAutoNum type="arabicPeriod"/>
            </a:pPr>
            <a:r>
              <a:rPr lang="en-US" sz="2300" b="1" spc="-1" dirty="0">
                <a:solidFill>
                  <a:srgbClr val="000000"/>
                </a:solidFill>
                <a:latin typeface="Calibri"/>
              </a:rPr>
              <a:t>D</a:t>
            </a:r>
            <a:r>
              <a:rPr lang="en-US" sz="2300" spc="-1" dirty="0">
                <a:solidFill>
                  <a:srgbClr val="000000"/>
                </a:solidFill>
                <a:latin typeface="Calibri"/>
              </a:rPr>
              <a:t>efine the input and output variables</a:t>
            </a:r>
          </a:p>
          <a:p>
            <a:pPr marL="916200" lvl="1" indent="-457200">
              <a:spcBef>
                <a:spcPts val="499"/>
              </a:spcBef>
              <a:buClr>
                <a:srgbClr val="000000"/>
              </a:buClr>
              <a:buFont typeface="+mj-lt"/>
              <a:buAutoNum type="alphaLcParenR"/>
            </a:pPr>
            <a:r>
              <a:rPr lang="en-US" sz="2300" spc="-1" dirty="0">
                <a:solidFill>
                  <a:srgbClr val="000000"/>
                </a:solidFill>
                <a:latin typeface="Calibri"/>
              </a:rPr>
              <a:t>Input: </a:t>
            </a:r>
            <a:r>
              <a:rPr lang="en-US" sz="2300" b="1" spc="-1" dirty="0">
                <a:solidFill>
                  <a:srgbClr val="000000"/>
                </a:solidFill>
                <a:latin typeface="Calibri"/>
              </a:rPr>
              <a:t>numbers</a:t>
            </a:r>
            <a:r>
              <a:rPr lang="en-US" sz="2300" spc="-1" dirty="0">
                <a:solidFill>
                  <a:srgbClr val="000000"/>
                </a:solidFill>
                <a:latin typeface="Calibri"/>
              </a:rPr>
              <a:t> (n-sized array)</a:t>
            </a:r>
          </a:p>
          <a:p>
            <a:pPr marL="916200" lvl="1" indent="-457200">
              <a:spcBef>
                <a:spcPts val="499"/>
              </a:spcBef>
              <a:buClr>
                <a:srgbClr val="000000"/>
              </a:buClr>
              <a:buFont typeface="+mj-lt"/>
              <a:buAutoNum type="alphaLcParenR"/>
            </a:pPr>
            <a:r>
              <a:rPr lang="en-US" sz="2300" spc="-1" dirty="0">
                <a:solidFill>
                  <a:srgbClr val="000000"/>
                </a:solidFill>
                <a:latin typeface="Calibri"/>
              </a:rPr>
              <a:t>Output: </a:t>
            </a:r>
            <a:r>
              <a:rPr lang="en-US" sz="2300" b="1" spc="-1" dirty="0">
                <a:solidFill>
                  <a:srgbClr val="000000"/>
                </a:solidFill>
                <a:latin typeface="Calibri"/>
              </a:rPr>
              <a:t>summed</a:t>
            </a:r>
            <a:r>
              <a:rPr lang="en-US" sz="2300" spc="-1" dirty="0">
                <a:solidFill>
                  <a:srgbClr val="000000"/>
                </a:solidFill>
                <a:latin typeface="Calibri"/>
              </a:rPr>
              <a:t>, </a:t>
            </a:r>
            <a:r>
              <a:rPr lang="en-US" sz="2300" b="1" spc="-1" dirty="0">
                <a:solidFill>
                  <a:srgbClr val="000000"/>
                </a:solidFill>
                <a:latin typeface="Calibri"/>
              </a:rPr>
              <a:t>averaged</a:t>
            </a:r>
          </a:p>
          <a:p>
            <a:pPr marL="459000" indent="-457200">
              <a:lnSpc>
                <a:spcPct val="100000"/>
              </a:lnSpc>
              <a:spcBef>
                <a:spcPts val="499"/>
              </a:spcBef>
              <a:buClr>
                <a:srgbClr val="000000"/>
              </a:buClr>
              <a:buFont typeface="+mj-lt"/>
              <a:buAutoNum type="arabicPeriod"/>
            </a:pPr>
            <a:r>
              <a:rPr lang="en-US" sz="2300" b="1" spc="-1" dirty="0">
                <a:solidFill>
                  <a:srgbClr val="000000"/>
                </a:solidFill>
                <a:latin typeface="Calibri"/>
              </a:rPr>
              <a:t>E</a:t>
            </a:r>
            <a:r>
              <a:rPr lang="en-US" sz="2300" spc="-1" dirty="0">
                <a:solidFill>
                  <a:srgbClr val="000000"/>
                </a:solidFill>
                <a:latin typeface="Calibri"/>
              </a:rPr>
              <a:t>stablish solution steps</a:t>
            </a:r>
          </a:p>
          <a:p>
            <a:pPr marL="916200" lvl="1" indent="-457200">
              <a:spcBef>
                <a:spcPts val="499"/>
              </a:spcBef>
              <a:buClr>
                <a:srgbClr val="000000"/>
              </a:buClr>
              <a:buFont typeface="+mj-lt"/>
              <a:buAutoNum type="alphaLcParenR"/>
            </a:pPr>
            <a:r>
              <a:rPr lang="en-US" sz="2300" spc="-1" dirty="0">
                <a:solidFill>
                  <a:srgbClr val="000000"/>
                </a:solidFill>
                <a:latin typeface="Calibri"/>
              </a:rPr>
              <a:t>Count how many elements there are in an array</a:t>
            </a:r>
          </a:p>
          <a:p>
            <a:pPr marL="916200" lvl="1" indent="-457200">
              <a:spcBef>
                <a:spcPts val="499"/>
              </a:spcBef>
              <a:buClr>
                <a:srgbClr val="000000"/>
              </a:buClr>
              <a:buFont typeface="+mj-lt"/>
              <a:buAutoNum type="alphaLcParenR"/>
            </a:pPr>
            <a:r>
              <a:rPr lang="en-US" sz="2300" spc="-1" dirty="0">
                <a:solidFill>
                  <a:srgbClr val="000000"/>
                </a:solidFill>
                <a:latin typeface="Calibri"/>
              </a:rPr>
              <a:t>Loop through array to sum up numbers to get sum</a:t>
            </a:r>
          </a:p>
          <a:p>
            <a:pPr marL="916200" lvl="1" indent="-457200">
              <a:spcBef>
                <a:spcPts val="499"/>
              </a:spcBef>
              <a:buClr>
                <a:srgbClr val="000000"/>
              </a:buClr>
              <a:buFont typeface="+mj-lt"/>
              <a:buAutoNum type="alphaLcParenR"/>
            </a:pPr>
            <a:r>
              <a:rPr lang="en-US" sz="2300" spc="-1" dirty="0">
                <a:solidFill>
                  <a:srgbClr val="000000"/>
                </a:solidFill>
                <a:latin typeface="Calibri"/>
              </a:rPr>
              <a:t>Divide sum by total number of arrays to get average</a:t>
            </a:r>
          </a:p>
          <a:p>
            <a:pPr marL="916200" lvl="1" indent="-457200">
              <a:spcBef>
                <a:spcPts val="499"/>
              </a:spcBef>
              <a:buClr>
                <a:srgbClr val="000000"/>
              </a:buClr>
              <a:buFont typeface="+mj-lt"/>
              <a:buAutoNum type="alphaLcParenR"/>
            </a:pPr>
            <a:r>
              <a:rPr lang="en-US" sz="2300" spc="-1" dirty="0">
                <a:solidFill>
                  <a:srgbClr val="000000"/>
                </a:solidFill>
                <a:latin typeface="Calibri"/>
              </a:rPr>
              <a:t>Return the variables</a:t>
            </a:r>
          </a:p>
        </p:txBody>
      </p:sp>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2_example_1.m</a:t>
            </a:r>
            <a:endParaRPr lang="en-US" sz="2400" b="0" strike="noStrike" spc="-1" dirty="0">
              <a:latin typeface="Arial"/>
            </a:endParaRPr>
          </a:p>
        </p:txBody>
      </p:sp>
      <p:sp>
        <p:nvSpPr>
          <p:cNvPr id="2" name="TextBox 1">
            <a:extLst>
              <a:ext uri="{FF2B5EF4-FFF2-40B4-BE49-F238E27FC236}">
                <a16:creationId xmlns:a16="http://schemas.microsoft.com/office/drawing/2014/main" id="{E95AC3A4-801A-40B9-B09A-37ED53BF689C}"/>
              </a:ext>
            </a:extLst>
          </p:cNvPr>
          <p:cNvSpPr txBox="1"/>
          <p:nvPr/>
        </p:nvSpPr>
        <p:spPr>
          <a:xfrm>
            <a:off x="655800" y="1081455"/>
            <a:ext cx="10174760" cy="461665"/>
          </a:xfrm>
          <a:prstGeom prst="rect">
            <a:avLst/>
          </a:prstGeom>
          <a:noFill/>
        </p:spPr>
        <p:txBody>
          <a:bodyPr wrap="square" rtlCol="0">
            <a:spAutoFit/>
          </a:bodyPr>
          <a:lstStyle/>
          <a:p>
            <a:r>
              <a:rPr lang="en-CA" sz="2400" b="1" dirty="0"/>
              <a:t>Calculate the sum &amp; average for array containing ‘n’ numbers:</a:t>
            </a:r>
          </a:p>
        </p:txBody>
      </p:sp>
      <p:sp>
        <p:nvSpPr>
          <p:cNvPr id="11" name="Rectangle 10">
            <a:extLst>
              <a:ext uri="{FF2B5EF4-FFF2-40B4-BE49-F238E27FC236}">
                <a16:creationId xmlns:a16="http://schemas.microsoft.com/office/drawing/2014/main" id="{EDDAA205-ED1A-48A7-B0D3-FE13987A3968}"/>
              </a:ext>
            </a:extLst>
          </p:cNvPr>
          <p:cNvSpPr/>
          <p:nvPr/>
        </p:nvSpPr>
        <p:spPr>
          <a:xfrm>
            <a:off x="7152640" y="1634689"/>
            <a:ext cx="4632960" cy="2344231"/>
          </a:xfrm>
          <a:prstGeom prst="rect">
            <a:avLst/>
          </a:prstGeom>
        </p:spPr>
        <p:txBody>
          <a:bodyPr wrap="square">
            <a:spAutoFit/>
          </a:bodyPr>
          <a:lstStyle/>
          <a:p>
            <a:pPr marL="459000" indent="-457200">
              <a:lnSpc>
                <a:spcPct val="100000"/>
              </a:lnSpc>
              <a:spcBef>
                <a:spcPts val="499"/>
              </a:spcBef>
              <a:buClr>
                <a:srgbClr val="000000"/>
              </a:buClr>
              <a:buFont typeface="+mj-lt"/>
              <a:buAutoNum type="arabicPeriod" startAt="4"/>
            </a:pPr>
            <a:r>
              <a:rPr lang="en-US" sz="2300" b="1" spc="-1" dirty="0">
                <a:solidFill>
                  <a:srgbClr val="000000"/>
                </a:solidFill>
                <a:latin typeface="Calibri"/>
              </a:rPr>
              <a:t>A</a:t>
            </a:r>
            <a:r>
              <a:rPr lang="en-US" sz="2300" spc="-1" dirty="0">
                <a:solidFill>
                  <a:srgbClr val="000000"/>
                </a:solidFill>
                <a:latin typeface="Calibri"/>
              </a:rPr>
              <a:t>nalyze solution</a:t>
            </a:r>
          </a:p>
          <a:p>
            <a:pPr marL="916200" lvl="1" indent="-457200">
              <a:spcBef>
                <a:spcPts val="499"/>
              </a:spcBef>
              <a:buClr>
                <a:srgbClr val="000000"/>
              </a:buClr>
              <a:buFont typeface="+mj-lt"/>
              <a:buAutoNum type="alphaLcParenR"/>
            </a:pPr>
            <a:r>
              <a:rPr lang="en-US" sz="2300" spc="-1" dirty="0">
                <a:solidFill>
                  <a:srgbClr val="000000"/>
                </a:solidFill>
                <a:latin typeface="Calibri"/>
              </a:rPr>
              <a:t>Need sum variable (</a:t>
            </a:r>
            <a:r>
              <a:rPr lang="en-US" sz="2300" b="1" spc="-1" dirty="0">
                <a:solidFill>
                  <a:srgbClr val="000000"/>
                </a:solidFill>
                <a:latin typeface="Calibri"/>
              </a:rPr>
              <a:t>accumulator</a:t>
            </a:r>
            <a:r>
              <a:rPr lang="en-US" sz="2300" spc="-1" dirty="0">
                <a:solidFill>
                  <a:srgbClr val="000000"/>
                </a:solidFill>
                <a:latin typeface="Calibri"/>
              </a:rPr>
              <a:t>), need </a:t>
            </a:r>
            <a:r>
              <a:rPr lang="en-US" sz="2300" spc="-1" dirty="0" err="1">
                <a:solidFill>
                  <a:srgbClr val="000000"/>
                </a:solidFill>
                <a:latin typeface="Calibri"/>
              </a:rPr>
              <a:t>numel</a:t>
            </a:r>
            <a:r>
              <a:rPr lang="en-US" sz="2300" spc="-1" dirty="0">
                <a:solidFill>
                  <a:srgbClr val="000000"/>
                </a:solidFill>
                <a:latin typeface="Calibri"/>
              </a:rPr>
              <a:t> function (</a:t>
            </a:r>
            <a:r>
              <a:rPr lang="en-US" sz="2300" b="1" spc="-1" dirty="0" err="1">
                <a:solidFill>
                  <a:srgbClr val="000000"/>
                </a:solidFill>
                <a:latin typeface="Calibri"/>
              </a:rPr>
              <a:t>array_length</a:t>
            </a:r>
            <a:r>
              <a:rPr lang="en-US" sz="2300" spc="-1" dirty="0">
                <a:solidFill>
                  <a:srgbClr val="000000"/>
                </a:solidFill>
                <a:latin typeface="Calibri"/>
              </a:rPr>
              <a:t>), need “for”, to loop through array</a:t>
            </a:r>
          </a:p>
          <a:p>
            <a:pPr marL="459000" indent="-457200">
              <a:lnSpc>
                <a:spcPct val="100000"/>
              </a:lnSpc>
              <a:spcBef>
                <a:spcPts val="499"/>
              </a:spcBef>
              <a:buClr>
                <a:srgbClr val="000000"/>
              </a:buClr>
              <a:buFont typeface="+mj-lt"/>
              <a:buAutoNum type="arabicPeriod" startAt="4"/>
            </a:pPr>
            <a:r>
              <a:rPr lang="en-US" sz="2300" b="1" spc="-1" dirty="0">
                <a:solidFill>
                  <a:srgbClr val="000000"/>
                </a:solidFill>
                <a:latin typeface="Calibri"/>
              </a:rPr>
              <a:t>S</a:t>
            </a:r>
            <a:r>
              <a:rPr lang="en-US" sz="2300" spc="-1" dirty="0">
                <a:solidFill>
                  <a:srgbClr val="000000"/>
                </a:solidFill>
                <a:latin typeface="Calibri"/>
              </a:rPr>
              <a:t>olve (write the code)</a:t>
            </a:r>
          </a:p>
        </p:txBody>
      </p:sp>
    </p:spTree>
    <p:extLst>
      <p:ext uri="{BB962C8B-B14F-4D97-AF65-F5344CB8AC3E}">
        <p14:creationId xmlns:p14="http://schemas.microsoft.com/office/powerpoint/2010/main" val="323660913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31B5390-F6B9-420A-A6D7-B77FDE635952}"/>
              </a:ext>
            </a:extLst>
          </p:cNvPr>
          <p:cNvSpPr txBox="1"/>
          <p:nvPr/>
        </p:nvSpPr>
        <p:spPr>
          <a:xfrm>
            <a:off x="287924" y="1997426"/>
            <a:ext cx="5440200" cy="3785652"/>
          </a:xfrm>
          <a:prstGeom prst="rect">
            <a:avLst/>
          </a:prstGeom>
          <a:noFill/>
        </p:spPr>
        <p:txBody>
          <a:bodyPr wrap="square" rtlCol="0">
            <a:spAutoFit/>
          </a:bodyPr>
          <a:lstStyle/>
          <a:p>
            <a:r>
              <a:rPr lang="en-CA" sz="2400" b="1" u="sng" dirty="0"/>
              <a:t>Pseudocode</a:t>
            </a:r>
            <a:endParaRPr lang="en-CA" sz="2400" u="sng" dirty="0"/>
          </a:p>
          <a:p>
            <a:r>
              <a:rPr lang="en-CA" sz="2400" b="1" dirty="0"/>
              <a:t>Given: </a:t>
            </a:r>
            <a:r>
              <a:rPr lang="en-CA" sz="2400" dirty="0"/>
              <a:t>n-sized numerical array</a:t>
            </a:r>
          </a:p>
          <a:p>
            <a:r>
              <a:rPr lang="en-CA" sz="2400" b="1" dirty="0"/>
              <a:t>Output: </a:t>
            </a:r>
            <a:r>
              <a:rPr lang="en-CA" sz="2400" dirty="0"/>
              <a:t>Calculate sum and average</a:t>
            </a:r>
          </a:p>
          <a:p>
            <a:r>
              <a:rPr lang="en-CA" sz="2400" b="1" dirty="0"/>
              <a:t>Steps:</a:t>
            </a:r>
          </a:p>
          <a:p>
            <a:pPr marL="342900" indent="-342900">
              <a:buFont typeface="+mj-lt"/>
              <a:buAutoNum type="arabicPeriod"/>
            </a:pPr>
            <a:r>
              <a:rPr lang="en-CA" sz="2400" dirty="0"/>
              <a:t>Initialize accumulator to 0</a:t>
            </a:r>
          </a:p>
          <a:p>
            <a:pPr marL="342900" indent="-342900">
              <a:buFont typeface="+mj-lt"/>
              <a:buAutoNum type="arabicPeriod"/>
            </a:pPr>
            <a:r>
              <a:rPr lang="en-CA" sz="2400" dirty="0"/>
              <a:t>Count elements in array</a:t>
            </a:r>
          </a:p>
          <a:p>
            <a:pPr marL="342900" indent="-342900">
              <a:buFont typeface="+mj-lt"/>
              <a:buAutoNum type="arabicPeriod"/>
            </a:pPr>
            <a:r>
              <a:rPr lang="en-CA" sz="2400" dirty="0"/>
              <a:t>Loop through array</a:t>
            </a:r>
          </a:p>
          <a:p>
            <a:pPr lvl="1"/>
            <a:r>
              <a:rPr lang="en-CA" sz="2400" dirty="0"/>
              <a:t>- Accumulate numbers</a:t>
            </a:r>
          </a:p>
          <a:p>
            <a:pPr marL="342900" indent="-342900">
              <a:buFont typeface="+mj-lt"/>
              <a:buAutoNum type="arabicPeriod"/>
            </a:pPr>
            <a:r>
              <a:rPr lang="en-CA" sz="2400" dirty="0"/>
              <a:t>Calculate average</a:t>
            </a:r>
          </a:p>
          <a:p>
            <a:pPr marL="342900" indent="-342900">
              <a:buFont typeface="+mj-lt"/>
              <a:buAutoNum type="arabicPeriod"/>
            </a:pPr>
            <a:r>
              <a:rPr lang="en-CA" sz="2400" dirty="0"/>
              <a:t>Return sum and average</a:t>
            </a:r>
          </a:p>
        </p:txBody>
      </p:sp>
      <p:sp>
        <p:nvSpPr>
          <p:cNvPr id="7" name="Arrow: Right 6">
            <a:extLst>
              <a:ext uri="{FF2B5EF4-FFF2-40B4-BE49-F238E27FC236}">
                <a16:creationId xmlns:a16="http://schemas.microsoft.com/office/drawing/2014/main" id="{BA689501-F224-4123-B2F4-B2759CAC1844}"/>
              </a:ext>
            </a:extLst>
          </p:cNvPr>
          <p:cNvSpPr/>
          <p:nvPr/>
        </p:nvSpPr>
        <p:spPr>
          <a:xfrm>
            <a:off x="4683543" y="3935872"/>
            <a:ext cx="443181" cy="2780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98211C94-0D1B-4BFB-84D2-3DD6E68936B1}"/>
              </a:ext>
            </a:extLst>
          </p:cNvPr>
          <p:cNvPicPr>
            <a:picLocks noChangeAspect="1"/>
          </p:cNvPicPr>
          <p:nvPr/>
        </p:nvPicPr>
        <p:blipFill>
          <a:blip r:embed="rId3"/>
          <a:stretch>
            <a:fillRect/>
          </a:stretch>
        </p:blipFill>
        <p:spPr>
          <a:xfrm>
            <a:off x="5559627" y="3095623"/>
            <a:ext cx="6120914" cy="2236680"/>
          </a:xfrm>
          <a:prstGeom prst="rect">
            <a:avLst/>
          </a:prstGeom>
        </p:spPr>
      </p:pic>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2_example_1.m</a:t>
            </a:r>
            <a:endParaRPr lang="en-US" sz="2400" b="0" strike="noStrike" spc="-1" dirty="0">
              <a:latin typeface="Arial"/>
            </a:endParaRPr>
          </a:p>
        </p:txBody>
      </p:sp>
      <p:sp>
        <p:nvSpPr>
          <p:cNvPr id="2" name="TextBox 1">
            <a:extLst>
              <a:ext uri="{FF2B5EF4-FFF2-40B4-BE49-F238E27FC236}">
                <a16:creationId xmlns:a16="http://schemas.microsoft.com/office/drawing/2014/main" id="{E95AC3A4-801A-40B9-B09A-37ED53BF689C}"/>
              </a:ext>
            </a:extLst>
          </p:cNvPr>
          <p:cNvSpPr txBox="1"/>
          <p:nvPr/>
        </p:nvSpPr>
        <p:spPr>
          <a:xfrm>
            <a:off x="655800" y="1081455"/>
            <a:ext cx="11536200" cy="461665"/>
          </a:xfrm>
          <a:prstGeom prst="rect">
            <a:avLst/>
          </a:prstGeom>
          <a:noFill/>
        </p:spPr>
        <p:txBody>
          <a:bodyPr wrap="square" rtlCol="0">
            <a:spAutoFit/>
          </a:bodyPr>
          <a:lstStyle/>
          <a:p>
            <a:r>
              <a:rPr lang="en-CA" sz="2400" b="1" dirty="0"/>
              <a:t>Calculate the sum &amp; average for array containing ‘n’ numbers:</a:t>
            </a:r>
          </a:p>
        </p:txBody>
      </p:sp>
    </p:spTree>
    <p:extLst>
      <p:ext uri="{BB962C8B-B14F-4D97-AF65-F5344CB8AC3E}">
        <p14:creationId xmlns:p14="http://schemas.microsoft.com/office/powerpoint/2010/main" val="38618380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2_example_1.m</a:t>
            </a:r>
            <a:endParaRPr lang="en-US" sz="2400" b="0" strike="noStrike" spc="-1" dirty="0">
              <a:latin typeface="Arial"/>
            </a:endParaRPr>
          </a:p>
        </p:txBody>
      </p:sp>
      <p:sp>
        <p:nvSpPr>
          <p:cNvPr id="105"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400" spc="-1" dirty="0">
                <a:solidFill>
                  <a:srgbClr val="000000"/>
                </a:solidFill>
                <a:latin typeface="Calibri"/>
              </a:rPr>
              <a:t>Benefits of pseudocode:</a:t>
            </a:r>
            <a:endParaRPr lang="en-US" sz="2400" spc="-1" dirty="0">
              <a:solidFill>
                <a:srgbClr val="000000"/>
              </a:solidFill>
              <a:latin typeface="Calibri"/>
              <a:ea typeface="DejaVu Sans"/>
            </a:endParaRPr>
          </a:p>
          <a:p>
            <a:pPr marL="799920" lvl="1" indent="-340920">
              <a:spcBef>
                <a:spcPts val="499"/>
              </a:spcBef>
              <a:buClr>
                <a:srgbClr val="000000"/>
              </a:buClr>
              <a:buFont typeface="Arial"/>
              <a:buChar char="•"/>
            </a:pPr>
            <a:r>
              <a:rPr lang="en-US" sz="2400" spc="-1" dirty="0">
                <a:solidFill>
                  <a:srgbClr val="000000"/>
                </a:solidFill>
                <a:latin typeface="Calibri"/>
                <a:ea typeface="DejaVu Sans"/>
              </a:rPr>
              <a:t>You can debug code faster (resolving </a:t>
            </a:r>
            <a:r>
              <a:rPr lang="en-US" sz="2400" spc="-1" dirty="0">
                <a:solidFill>
                  <a:srgbClr val="000000"/>
                </a:solidFill>
                <a:latin typeface="Calibri"/>
                <a:ea typeface="DejaVu Sans"/>
                <a:hlinkClick r:id="rId3"/>
              </a:rPr>
              <a:t>logical</a:t>
            </a:r>
            <a:r>
              <a:rPr lang="en-US" sz="2400" spc="-1" dirty="0">
                <a:solidFill>
                  <a:srgbClr val="000000"/>
                </a:solidFill>
                <a:latin typeface="Calibri"/>
                <a:ea typeface="DejaVu Sans"/>
              </a:rPr>
              <a:t> and </a:t>
            </a:r>
            <a:r>
              <a:rPr lang="en-US" sz="2400" spc="-1" dirty="0">
                <a:solidFill>
                  <a:srgbClr val="000000"/>
                </a:solidFill>
                <a:latin typeface="Calibri"/>
                <a:ea typeface="DejaVu Sans"/>
                <a:hlinkClick r:id="rId4"/>
              </a:rPr>
              <a:t>syntax</a:t>
            </a:r>
            <a:r>
              <a:rPr lang="en-US" sz="2400" spc="-1" dirty="0">
                <a:solidFill>
                  <a:srgbClr val="000000"/>
                </a:solidFill>
                <a:latin typeface="Calibri"/>
                <a:ea typeface="DejaVu Sans"/>
              </a:rPr>
              <a:t> errors)</a:t>
            </a:r>
          </a:p>
          <a:p>
            <a:pPr marL="799920" lvl="1" indent="-340920">
              <a:spcBef>
                <a:spcPts val="499"/>
              </a:spcBef>
              <a:buClr>
                <a:srgbClr val="000000"/>
              </a:buClr>
              <a:buFont typeface="Arial"/>
              <a:buChar char="•"/>
            </a:pPr>
            <a:r>
              <a:rPr lang="en-US" sz="2400" spc="-1" dirty="0">
                <a:solidFill>
                  <a:srgbClr val="000000"/>
                </a:solidFill>
                <a:latin typeface="Calibri"/>
                <a:ea typeface="DejaVu Sans"/>
              </a:rPr>
              <a:t>Everyone can understand code faster to use/help</a:t>
            </a:r>
          </a:p>
          <a:p>
            <a:pPr marL="799920" lvl="1" indent="-340920">
              <a:spcBef>
                <a:spcPts val="499"/>
              </a:spcBef>
              <a:buClr>
                <a:srgbClr val="000000"/>
              </a:buClr>
              <a:buFont typeface="Arial"/>
              <a:buChar char="•"/>
            </a:pPr>
            <a:r>
              <a:rPr lang="en-US" sz="2400" spc="-1" dirty="0">
                <a:solidFill>
                  <a:srgbClr val="000000"/>
                </a:solidFill>
                <a:latin typeface="Calibri"/>
                <a:ea typeface="DejaVu Sans"/>
              </a:rPr>
              <a:t>Pseudocode can be used as comments to explain the code functionality:</a:t>
            </a:r>
          </a:p>
        </p:txBody>
      </p:sp>
      <p:grpSp>
        <p:nvGrpSpPr>
          <p:cNvPr id="21" name="Group 20">
            <a:extLst>
              <a:ext uri="{FF2B5EF4-FFF2-40B4-BE49-F238E27FC236}">
                <a16:creationId xmlns:a16="http://schemas.microsoft.com/office/drawing/2014/main" id="{2C1EC4B6-3A11-40D1-9F70-1DDA3A914670}"/>
              </a:ext>
            </a:extLst>
          </p:cNvPr>
          <p:cNvGrpSpPr/>
          <p:nvPr/>
        </p:nvGrpSpPr>
        <p:grpSpPr>
          <a:xfrm>
            <a:off x="1205393" y="2941068"/>
            <a:ext cx="10114808" cy="3365069"/>
            <a:chOff x="1520193" y="2959922"/>
            <a:chExt cx="10114808" cy="3365069"/>
          </a:xfrm>
        </p:grpSpPr>
        <p:pic>
          <p:nvPicPr>
            <p:cNvPr id="2" name="Picture 1">
              <a:extLst>
                <a:ext uri="{FF2B5EF4-FFF2-40B4-BE49-F238E27FC236}">
                  <a16:creationId xmlns:a16="http://schemas.microsoft.com/office/drawing/2014/main" id="{CE2C21CF-E079-429E-97E8-82F978B4274A}"/>
                </a:ext>
              </a:extLst>
            </p:cNvPr>
            <p:cNvPicPr>
              <a:picLocks noChangeAspect="1"/>
            </p:cNvPicPr>
            <p:nvPr/>
          </p:nvPicPr>
          <p:blipFill>
            <a:blip r:embed="rId5"/>
            <a:stretch>
              <a:fillRect/>
            </a:stretch>
          </p:blipFill>
          <p:spPr>
            <a:xfrm>
              <a:off x="6954102" y="3113500"/>
              <a:ext cx="4680899" cy="3211491"/>
            </a:xfrm>
            <a:prstGeom prst="rect">
              <a:avLst/>
            </a:prstGeom>
          </p:spPr>
        </p:pic>
        <p:pic>
          <p:nvPicPr>
            <p:cNvPr id="5" name="Picture 4">
              <a:extLst>
                <a:ext uri="{FF2B5EF4-FFF2-40B4-BE49-F238E27FC236}">
                  <a16:creationId xmlns:a16="http://schemas.microsoft.com/office/drawing/2014/main" id="{161E12B9-5228-4F4A-92B3-38755EA0CA1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20193" y="3483014"/>
              <a:ext cx="3799139" cy="2702912"/>
            </a:xfrm>
            <a:prstGeom prst="rect">
              <a:avLst/>
            </a:prstGeom>
          </p:spPr>
        </p:pic>
        <p:sp>
          <p:nvSpPr>
            <p:cNvPr id="6" name="Arrow: Right 5">
              <a:extLst>
                <a:ext uri="{FF2B5EF4-FFF2-40B4-BE49-F238E27FC236}">
                  <a16:creationId xmlns:a16="http://schemas.microsoft.com/office/drawing/2014/main" id="{16DDE225-F622-42ED-B139-32C0DE16E582}"/>
                </a:ext>
              </a:extLst>
            </p:cNvPr>
            <p:cNvSpPr/>
            <p:nvPr/>
          </p:nvSpPr>
          <p:spPr>
            <a:xfrm>
              <a:off x="6009692" y="4719245"/>
              <a:ext cx="443181" cy="2780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4FE3B3AF-5F21-4A31-A397-7865A0FA1C6D}"/>
                </a:ext>
              </a:extLst>
            </p:cNvPr>
            <p:cNvCxnSpPr>
              <a:cxnSpLocks/>
            </p:cNvCxnSpPr>
            <p:nvPr/>
          </p:nvCxnSpPr>
          <p:spPr>
            <a:xfrm>
              <a:off x="7016299" y="3483014"/>
              <a:ext cx="45199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1B1DB4-720E-4CF9-B1D8-91C93E80C1D5}"/>
                </a:ext>
              </a:extLst>
            </p:cNvPr>
            <p:cNvCxnSpPr>
              <a:cxnSpLocks/>
            </p:cNvCxnSpPr>
            <p:nvPr/>
          </p:nvCxnSpPr>
          <p:spPr>
            <a:xfrm>
              <a:off x="7016299" y="3652446"/>
              <a:ext cx="13547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C037D7-7792-4F8B-A4A5-3E6087B89EA7}"/>
                </a:ext>
              </a:extLst>
            </p:cNvPr>
            <p:cNvCxnSpPr>
              <a:cxnSpLocks/>
            </p:cNvCxnSpPr>
            <p:nvPr/>
          </p:nvCxnSpPr>
          <p:spPr>
            <a:xfrm>
              <a:off x="7319528" y="4002809"/>
              <a:ext cx="216383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0B0ED5-F6C6-43EC-A4E4-4710A47B963F}"/>
                </a:ext>
              </a:extLst>
            </p:cNvPr>
            <p:cNvCxnSpPr>
              <a:cxnSpLocks/>
            </p:cNvCxnSpPr>
            <p:nvPr/>
          </p:nvCxnSpPr>
          <p:spPr>
            <a:xfrm>
              <a:off x="7319528" y="4361028"/>
              <a:ext cx="24560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B41B55-2DF5-482A-9255-B2B2CCA41131}"/>
                </a:ext>
              </a:extLst>
            </p:cNvPr>
            <p:cNvCxnSpPr>
              <a:cxnSpLocks/>
            </p:cNvCxnSpPr>
            <p:nvPr/>
          </p:nvCxnSpPr>
          <p:spPr>
            <a:xfrm>
              <a:off x="7319528" y="4725089"/>
              <a:ext cx="318193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862FDA-4F43-4BC0-A533-DB83C2B82CD2}"/>
                </a:ext>
              </a:extLst>
            </p:cNvPr>
            <p:cNvCxnSpPr>
              <a:cxnSpLocks/>
            </p:cNvCxnSpPr>
            <p:nvPr/>
          </p:nvCxnSpPr>
          <p:spPr>
            <a:xfrm>
              <a:off x="7319528" y="5445110"/>
              <a:ext cx="2917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5C0793-211D-4176-888C-31FE677CD0A4}"/>
                </a:ext>
              </a:extLst>
            </p:cNvPr>
            <p:cNvCxnSpPr>
              <a:cxnSpLocks/>
            </p:cNvCxnSpPr>
            <p:nvPr/>
          </p:nvCxnSpPr>
          <p:spPr>
            <a:xfrm>
              <a:off x="7319528" y="5791890"/>
              <a:ext cx="1447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FD1876E4-C63B-41A2-83DF-BFE1122C8394}"/>
                </a:ext>
              </a:extLst>
            </p:cNvPr>
            <p:cNvSpPr/>
            <p:nvPr/>
          </p:nvSpPr>
          <p:spPr>
            <a:xfrm rot="810397">
              <a:off x="6479220" y="3280892"/>
              <a:ext cx="443181" cy="278091"/>
            </a:xfrm>
            <a:prstGeom prst="rightArrow">
              <a:avLst>
                <a:gd name="adj1" fmla="val 29661"/>
                <a:gd name="adj2" fmla="val 50000"/>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solidFill>
                  <a:srgbClr val="FF0000"/>
                </a:solidFill>
              </a:endParaRPr>
            </a:p>
          </p:txBody>
        </p:sp>
        <p:sp>
          <p:nvSpPr>
            <p:cNvPr id="19" name="TextBox 18">
              <a:extLst>
                <a:ext uri="{FF2B5EF4-FFF2-40B4-BE49-F238E27FC236}">
                  <a16:creationId xmlns:a16="http://schemas.microsoft.com/office/drawing/2014/main" id="{926890D5-FBF4-4F11-AF53-277A0A45595E}"/>
                </a:ext>
              </a:extLst>
            </p:cNvPr>
            <p:cNvSpPr txBox="1"/>
            <p:nvPr/>
          </p:nvSpPr>
          <p:spPr>
            <a:xfrm>
              <a:off x="3637098" y="2959922"/>
              <a:ext cx="3063712" cy="830997"/>
            </a:xfrm>
            <a:prstGeom prst="rect">
              <a:avLst/>
            </a:prstGeom>
            <a:noFill/>
          </p:spPr>
          <p:txBody>
            <a:bodyPr wrap="square" rtlCol="0">
              <a:spAutoFit/>
            </a:bodyPr>
            <a:lstStyle/>
            <a:p>
              <a:r>
                <a:rPr lang="en-CA" sz="1600" dirty="0">
                  <a:solidFill>
                    <a:srgbClr val="FF0000"/>
                  </a:solidFill>
                </a:rPr>
                <a:t>Pseudocode put into script as </a:t>
              </a:r>
              <a:r>
                <a:rPr lang="en-CA" sz="1600" b="1" u="sng" dirty="0">
                  <a:solidFill>
                    <a:srgbClr val="FF0000"/>
                  </a:solidFill>
                </a:rPr>
                <a:t>comments</a:t>
              </a:r>
              <a:r>
                <a:rPr lang="en-CA" sz="1600" dirty="0">
                  <a:solidFill>
                    <a:srgbClr val="FF0000"/>
                  </a:solidFill>
                </a:rPr>
                <a:t> to give readers a human-level description</a:t>
              </a:r>
            </a:p>
          </p:txBody>
        </p:sp>
      </p:grpSp>
    </p:spTree>
    <p:extLst>
      <p:ext uri="{BB962C8B-B14F-4D97-AF65-F5344CB8AC3E}">
        <p14:creationId xmlns:p14="http://schemas.microsoft.com/office/powerpoint/2010/main" val="166418488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Some guidelines</a:t>
            </a:r>
            <a:endParaRPr lang="en-US" sz="2400" b="0" strike="noStrike" spc="-1" dirty="0">
              <a:latin typeface="Arial"/>
            </a:endParaRPr>
          </a:p>
        </p:txBody>
      </p:sp>
      <p:sp>
        <p:nvSpPr>
          <p:cNvPr id="107" name="CustomShape 2"/>
          <p:cNvSpPr/>
          <p:nvPr/>
        </p:nvSpPr>
        <p:spPr>
          <a:xfrm>
            <a:off x="457200" y="1192320"/>
            <a:ext cx="11079000" cy="51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300" b="0" strike="noStrike" spc="-1" dirty="0">
                <a:solidFill>
                  <a:srgbClr val="000000"/>
                </a:solidFill>
                <a:latin typeface="Calibri"/>
                <a:ea typeface="DejaVu Sans"/>
              </a:rPr>
              <a:t>Some guidelines to writing good pseudocode:</a:t>
            </a:r>
            <a:endParaRPr lang="en-US" sz="2300" spc="-1" dirty="0">
              <a:latin typeface="Arial"/>
            </a:endParaRPr>
          </a:p>
          <a:p>
            <a:pPr marL="916200" lvl="1" indent="-457200">
              <a:spcBef>
                <a:spcPts val="499"/>
              </a:spcBef>
              <a:buClr>
                <a:srgbClr val="000000"/>
              </a:buClr>
              <a:buFont typeface="+mj-lt"/>
              <a:buAutoNum type="arabicPeriod"/>
            </a:pPr>
            <a:r>
              <a:rPr lang="en-US" sz="2300" b="0" strike="noStrike" spc="-1" dirty="0">
                <a:solidFill>
                  <a:srgbClr val="000000"/>
                </a:solidFill>
                <a:latin typeface="Calibri"/>
                <a:ea typeface="DejaVu Sans"/>
              </a:rPr>
              <a:t>Use control structures</a:t>
            </a:r>
          </a:p>
          <a:p>
            <a:pPr marL="1257120" lvl="2" indent="-340920">
              <a:spcBef>
                <a:spcPts val="499"/>
              </a:spcBef>
              <a:buClr>
                <a:srgbClr val="000000"/>
              </a:buClr>
              <a:buFont typeface="Arial"/>
              <a:buChar char="•"/>
            </a:pPr>
            <a:r>
              <a:rPr lang="en-US" sz="2300" spc="-1" dirty="0">
                <a:solidFill>
                  <a:srgbClr val="000000"/>
                </a:solidFill>
                <a:latin typeface="Calibri"/>
                <a:ea typeface="DejaVu Sans"/>
                <a:hlinkClick r:id="rId3"/>
              </a:rPr>
              <a:t>Loops</a:t>
            </a:r>
            <a:r>
              <a:rPr lang="en-US" sz="2300" spc="-1" dirty="0">
                <a:solidFill>
                  <a:srgbClr val="000000"/>
                </a:solidFill>
                <a:latin typeface="Calibri"/>
                <a:ea typeface="DejaVu Sans"/>
              </a:rPr>
              <a:t> (for and while), </a:t>
            </a:r>
            <a:r>
              <a:rPr lang="en-US" sz="2300" spc="-1" dirty="0">
                <a:solidFill>
                  <a:srgbClr val="000000"/>
                </a:solidFill>
                <a:latin typeface="Calibri"/>
                <a:ea typeface="DejaVu Sans"/>
                <a:hlinkClick r:id="rId4"/>
              </a:rPr>
              <a:t>if/</a:t>
            </a:r>
            <a:r>
              <a:rPr lang="en-US" sz="2300" spc="-1" dirty="0" err="1">
                <a:solidFill>
                  <a:srgbClr val="000000"/>
                </a:solidFill>
                <a:latin typeface="Calibri"/>
                <a:ea typeface="DejaVu Sans"/>
                <a:hlinkClick r:id="rId4"/>
              </a:rPr>
              <a:t>elif</a:t>
            </a:r>
            <a:r>
              <a:rPr lang="en-US" sz="2300" spc="-1" dirty="0">
                <a:solidFill>
                  <a:srgbClr val="000000"/>
                </a:solidFill>
                <a:latin typeface="Calibri"/>
                <a:ea typeface="DejaVu Sans"/>
                <a:hlinkClick r:id="rId4"/>
              </a:rPr>
              <a:t>/else </a:t>
            </a:r>
            <a:r>
              <a:rPr lang="en-US" sz="2300" spc="-1" dirty="0">
                <a:solidFill>
                  <a:srgbClr val="000000"/>
                </a:solidFill>
                <a:latin typeface="Calibri"/>
                <a:ea typeface="DejaVu Sans"/>
              </a:rPr>
              <a:t>statements, </a:t>
            </a:r>
            <a:r>
              <a:rPr lang="en-US" sz="2300" spc="-1" dirty="0">
                <a:solidFill>
                  <a:srgbClr val="000000"/>
                </a:solidFill>
                <a:latin typeface="Calibri"/>
                <a:ea typeface="DejaVu Sans"/>
                <a:hlinkClick r:id="rId5"/>
              </a:rPr>
              <a:t>functions</a:t>
            </a:r>
            <a:r>
              <a:rPr lang="en-US" sz="2300" spc="-1" dirty="0">
                <a:solidFill>
                  <a:srgbClr val="000000"/>
                </a:solidFill>
                <a:latin typeface="Calibri"/>
                <a:ea typeface="DejaVu Sans"/>
              </a:rPr>
              <a:t>, or </a:t>
            </a:r>
            <a:r>
              <a:rPr lang="en-US" sz="2300" spc="-1" dirty="0">
                <a:solidFill>
                  <a:srgbClr val="000000"/>
                </a:solidFill>
                <a:latin typeface="Calibri"/>
                <a:ea typeface="DejaVu Sans"/>
                <a:hlinkClick r:id="rId6"/>
              </a:rPr>
              <a:t>switch</a:t>
            </a:r>
            <a:r>
              <a:rPr lang="en-US" sz="2300" spc="-1" dirty="0">
                <a:solidFill>
                  <a:srgbClr val="000000"/>
                </a:solidFill>
                <a:latin typeface="Calibri"/>
                <a:ea typeface="DejaVu Sans"/>
              </a:rPr>
              <a:t> statements</a:t>
            </a:r>
          </a:p>
          <a:p>
            <a:pPr marL="799920" lvl="1" indent="-340920">
              <a:spcBef>
                <a:spcPts val="499"/>
              </a:spcBef>
              <a:buClr>
                <a:srgbClr val="000000"/>
              </a:buClr>
              <a:buFont typeface="Arial"/>
              <a:buChar char="•"/>
            </a:pPr>
            <a:endParaRPr lang="en-US" sz="2300" b="0" strike="noStrike" spc="-1" dirty="0">
              <a:solidFill>
                <a:srgbClr val="000000"/>
              </a:solidFill>
              <a:latin typeface="Calibri"/>
              <a:ea typeface="DejaVu Sans"/>
            </a:endParaRPr>
          </a:p>
        </p:txBody>
      </p:sp>
      <p:pic>
        <p:nvPicPr>
          <p:cNvPr id="8" name="Picture 7" descr="A screenshot of a cell phone&#10;&#10;Description automatically generated">
            <a:extLst>
              <a:ext uri="{FF2B5EF4-FFF2-40B4-BE49-F238E27FC236}">
                <a16:creationId xmlns:a16="http://schemas.microsoft.com/office/drawing/2014/main" id="{272D837E-0492-4D36-A435-C26DC762AD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8592" y="2481920"/>
            <a:ext cx="3696216" cy="4210638"/>
          </a:xfrm>
          <a:prstGeom prst="rect">
            <a:avLst/>
          </a:prstGeom>
        </p:spPr>
      </p:pic>
    </p:spTree>
    <p:extLst>
      <p:ext uri="{BB962C8B-B14F-4D97-AF65-F5344CB8AC3E}">
        <p14:creationId xmlns:p14="http://schemas.microsoft.com/office/powerpoint/2010/main" val="61780451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dirty="0"/>
              <a:t>Heat exchange rates</a:t>
            </a:r>
            <a:r>
              <a:rPr lang="en-CA" sz="2400" baseline="30000" dirty="0">
                <a:hlinkClick r:id="rId4"/>
              </a:rPr>
              <a:t>1</a:t>
            </a:r>
            <a:endParaRPr lang="en-CA" sz="2400" baseline="30000" dirty="0"/>
          </a:p>
          <a:p>
            <a:pPr marL="742950" lvl="1" indent="-285750">
              <a:buFont typeface="Arial" panose="020B0604020202020204" pitchFamily="34" charset="0"/>
              <a:buChar char="•"/>
            </a:pPr>
            <a:r>
              <a:rPr lang="en-CA" sz="2400" dirty="0"/>
              <a:t>Energy usage</a:t>
            </a:r>
            <a:r>
              <a:rPr lang="en-CA" sz="2400" baseline="30000" dirty="0">
                <a:hlinkClick r:id="rId5"/>
              </a:rPr>
              <a:t>2</a:t>
            </a:r>
            <a:r>
              <a:rPr lang="en-CA" sz="2400" dirty="0"/>
              <a:t>/optimization</a:t>
            </a:r>
          </a:p>
          <a:p>
            <a:pPr marL="285750" indent="-285750">
              <a:buFont typeface="Arial" panose="020B0604020202020204" pitchFamily="34" charset="0"/>
              <a:buChar char="•"/>
            </a:pPr>
            <a:r>
              <a:rPr lang="en-CA" sz="2400" dirty="0"/>
              <a:t>Generative Design</a:t>
            </a:r>
            <a:r>
              <a:rPr lang="en-CA" sz="2400" baseline="30000" dirty="0">
                <a:hlinkClick r:id="rId6"/>
              </a:rPr>
              <a:t>3</a:t>
            </a:r>
            <a:endParaRPr lang="en-CA" sz="2400" baseline="30000" dirty="0"/>
          </a:p>
          <a:p>
            <a:pPr marL="285750" indent="-285750">
              <a:buFont typeface="Arial" panose="020B0604020202020204" pitchFamily="34" charset="0"/>
              <a:buChar char="•"/>
            </a:pPr>
            <a:r>
              <a:rPr lang="en-CA" sz="2400" dirty="0"/>
              <a:t>Preliminary floor plan design</a:t>
            </a:r>
            <a:r>
              <a:rPr lang="en-CA" sz="2400" baseline="30000" dirty="0">
                <a:hlinkClick r:id="rId7"/>
              </a:rPr>
              <a:t>4</a:t>
            </a:r>
            <a:endParaRPr lang="en-CA" sz="2400" baseline="30000" dirty="0"/>
          </a:p>
          <a:p>
            <a:pPr marL="285750" indent="-285750">
              <a:buFont typeface="Arial" panose="020B0604020202020204" pitchFamily="34" charset="0"/>
              <a:buChar char="•"/>
            </a:pPr>
            <a:r>
              <a:rPr lang="en-CA" sz="2400" dirty="0"/>
              <a:t>Interior Design Assistant</a:t>
            </a:r>
            <a:r>
              <a:rPr lang="en-CA" sz="2400" baseline="30000" dirty="0">
                <a:hlinkClick r:id="rId8"/>
              </a:rPr>
              <a:t>5</a:t>
            </a:r>
            <a:endParaRPr lang="en-CA" sz="2400"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392598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Some guidelines</a:t>
            </a:r>
            <a:endParaRPr lang="en-US" sz="2400" b="0" strike="noStrike" spc="-1" dirty="0">
              <a:latin typeface="Arial"/>
            </a:endParaRPr>
          </a:p>
        </p:txBody>
      </p:sp>
      <p:sp>
        <p:nvSpPr>
          <p:cNvPr id="107" name="CustomShape 2"/>
          <p:cNvSpPr/>
          <p:nvPr/>
        </p:nvSpPr>
        <p:spPr>
          <a:xfrm>
            <a:off x="457200" y="1192320"/>
            <a:ext cx="11079000" cy="51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300" b="0" strike="noStrike" spc="-1" dirty="0">
                <a:solidFill>
                  <a:srgbClr val="000000"/>
                </a:solidFill>
                <a:latin typeface="Calibri"/>
                <a:ea typeface="DejaVu Sans"/>
              </a:rPr>
              <a:t>Some guidelines to writing good pseudocode:</a:t>
            </a:r>
            <a:endParaRPr lang="en-US" sz="2300" spc="-1" dirty="0">
              <a:latin typeface="Arial"/>
            </a:endParaRPr>
          </a:p>
          <a:p>
            <a:pPr marL="916200" lvl="1" indent="-457200">
              <a:spcBef>
                <a:spcPts val="499"/>
              </a:spcBef>
              <a:buClr>
                <a:srgbClr val="000000"/>
              </a:buClr>
              <a:buFont typeface="+mj-lt"/>
              <a:buAutoNum type="arabicPeriod" startAt="2"/>
            </a:pPr>
            <a:r>
              <a:rPr lang="en-US" sz="2300" b="0" strike="noStrike" spc="-1" dirty="0">
                <a:solidFill>
                  <a:srgbClr val="000000"/>
                </a:solidFill>
                <a:latin typeface="Calibri"/>
                <a:ea typeface="DejaVu Sans"/>
              </a:rPr>
              <a:t>Clear naming convention</a:t>
            </a:r>
          </a:p>
          <a:p>
            <a:pPr marL="1257120" lvl="2" indent="-340920">
              <a:spcBef>
                <a:spcPts val="499"/>
              </a:spcBef>
              <a:buClr>
                <a:srgbClr val="000000"/>
              </a:buClr>
              <a:buFont typeface="Arial"/>
              <a:buChar char="•"/>
            </a:pPr>
            <a:r>
              <a:rPr lang="en-US" sz="2300" b="1" spc="-1" dirty="0" err="1">
                <a:solidFill>
                  <a:srgbClr val="000000"/>
                </a:solidFill>
                <a:latin typeface="Calibri"/>
              </a:rPr>
              <a:t>num_rows</a:t>
            </a:r>
            <a:r>
              <a:rPr lang="en-US" sz="2300" b="1" spc="-1" dirty="0">
                <a:solidFill>
                  <a:srgbClr val="000000"/>
                </a:solidFill>
                <a:latin typeface="Calibri"/>
              </a:rPr>
              <a:t> </a:t>
            </a:r>
            <a:r>
              <a:rPr lang="en-US" sz="2300" spc="-1" dirty="0">
                <a:solidFill>
                  <a:srgbClr val="000000"/>
                </a:solidFill>
                <a:latin typeface="Calibri"/>
              </a:rPr>
              <a:t>vs</a:t>
            </a:r>
            <a:r>
              <a:rPr lang="en-US" sz="2300" b="1" spc="-1" dirty="0">
                <a:solidFill>
                  <a:srgbClr val="000000"/>
                </a:solidFill>
                <a:latin typeface="Calibri"/>
              </a:rPr>
              <a:t> a</a:t>
            </a:r>
            <a:r>
              <a:rPr lang="en-US" sz="2300" spc="-1" dirty="0">
                <a:solidFill>
                  <a:srgbClr val="000000"/>
                </a:solidFill>
                <a:latin typeface="Calibri"/>
              </a:rPr>
              <a:t>? Which variable gives more information?</a:t>
            </a:r>
          </a:p>
          <a:p>
            <a:pPr marL="1257120" lvl="2" indent="-340920">
              <a:spcBef>
                <a:spcPts val="499"/>
              </a:spcBef>
              <a:buClr>
                <a:srgbClr val="000000"/>
              </a:buClr>
              <a:buFont typeface="Arial"/>
              <a:buChar char="•"/>
            </a:pPr>
            <a:r>
              <a:rPr lang="en-US" sz="2300" spc="-1" dirty="0">
                <a:solidFill>
                  <a:srgbClr val="000000"/>
                </a:solidFill>
                <a:latin typeface="Calibri"/>
              </a:rPr>
              <a:t>Or how about </a:t>
            </a:r>
            <a:r>
              <a:rPr lang="en-US" sz="2300" b="1" spc="-1" dirty="0">
                <a:solidFill>
                  <a:srgbClr val="000000"/>
                </a:solidFill>
                <a:latin typeface="Calibri"/>
              </a:rPr>
              <a:t>a, b, c</a:t>
            </a:r>
            <a:r>
              <a:rPr lang="en-US" sz="2300" spc="-1" dirty="0">
                <a:solidFill>
                  <a:srgbClr val="000000"/>
                </a:solidFill>
                <a:latin typeface="Calibri"/>
              </a:rPr>
              <a:t> vs </a:t>
            </a:r>
            <a:r>
              <a:rPr lang="en-US" sz="2300" b="1" spc="-1" dirty="0">
                <a:solidFill>
                  <a:srgbClr val="000000"/>
                </a:solidFill>
                <a:latin typeface="Calibri"/>
              </a:rPr>
              <a:t>R, PI, Area</a:t>
            </a:r>
            <a:r>
              <a:rPr lang="en-US" sz="2300" spc="-1" dirty="0">
                <a:solidFill>
                  <a:srgbClr val="000000"/>
                </a:solidFill>
                <a:latin typeface="Calibri"/>
              </a:rPr>
              <a:t>?</a:t>
            </a:r>
          </a:p>
          <a:p>
            <a:pPr marL="799920" lvl="1" indent="-340920">
              <a:spcBef>
                <a:spcPts val="499"/>
              </a:spcBef>
              <a:buClr>
                <a:srgbClr val="000000"/>
              </a:buClr>
              <a:buFont typeface="Arial"/>
              <a:buChar char="•"/>
            </a:pPr>
            <a:endParaRPr lang="en-US" sz="2300" spc="-1" dirty="0">
              <a:solidFill>
                <a:srgbClr val="000000"/>
              </a:solidFill>
              <a:latin typeface="Calibri"/>
              <a:ea typeface="DejaVu Sans"/>
            </a:endParaRPr>
          </a:p>
          <a:p>
            <a:pPr marL="799920" lvl="1" indent="-340920">
              <a:spcBef>
                <a:spcPts val="499"/>
              </a:spcBef>
              <a:buClr>
                <a:srgbClr val="000000"/>
              </a:buClr>
              <a:buFont typeface="Arial"/>
              <a:buChar char="•"/>
            </a:pPr>
            <a:endParaRPr lang="en-US" sz="2300" b="0" strike="noStrike" spc="-1" dirty="0">
              <a:solidFill>
                <a:srgbClr val="000000"/>
              </a:solidFill>
              <a:latin typeface="Calibri"/>
              <a:ea typeface="DejaVu Sans"/>
            </a:endParaRPr>
          </a:p>
        </p:txBody>
      </p:sp>
      <p:pic>
        <p:nvPicPr>
          <p:cNvPr id="8" name="Picture 7" descr="A screenshot of a cell phone&#10;&#10;Description automatically generated">
            <a:extLst>
              <a:ext uri="{FF2B5EF4-FFF2-40B4-BE49-F238E27FC236}">
                <a16:creationId xmlns:a16="http://schemas.microsoft.com/office/drawing/2014/main" id="{DF16681A-0C98-48AB-BB27-E6CD01D776B9}"/>
              </a:ext>
            </a:extLst>
          </p:cNvPr>
          <p:cNvPicPr>
            <a:picLocks noChangeAspect="1"/>
          </p:cNvPicPr>
          <p:nvPr/>
        </p:nvPicPr>
        <p:blipFill rotWithShape="1">
          <a:blip r:embed="rId3">
            <a:extLst>
              <a:ext uri="{28A0092B-C50C-407E-A947-70E740481C1C}">
                <a14:useLocalDpi xmlns:a14="http://schemas.microsoft.com/office/drawing/2010/main" val="0"/>
              </a:ext>
            </a:extLst>
          </a:blip>
          <a:srcRect l="2919" t="4343" r="20014" b="6975"/>
          <a:stretch/>
        </p:blipFill>
        <p:spPr>
          <a:xfrm>
            <a:off x="3905370" y="3243919"/>
            <a:ext cx="4381260" cy="2835870"/>
          </a:xfrm>
          <a:prstGeom prst="rect">
            <a:avLst/>
          </a:prstGeom>
          <a:ln w="38100">
            <a:solidFill>
              <a:schemeClr val="tx1"/>
            </a:solidFill>
          </a:ln>
        </p:spPr>
      </p:pic>
    </p:spTree>
    <p:extLst>
      <p:ext uri="{BB962C8B-B14F-4D97-AF65-F5344CB8AC3E}">
        <p14:creationId xmlns:p14="http://schemas.microsoft.com/office/powerpoint/2010/main" val="73244736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Some guidelines</a:t>
            </a:r>
            <a:endParaRPr lang="en-US" sz="2400" b="0" strike="noStrike" spc="-1" dirty="0">
              <a:latin typeface="Arial"/>
            </a:endParaRPr>
          </a:p>
        </p:txBody>
      </p:sp>
      <p:sp>
        <p:nvSpPr>
          <p:cNvPr id="107" name="CustomShape 2"/>
          <p:cNvSpPr/>
          <p:nvPr/>
        </p:nvSpPr>
        <p:spPr>
          <a:xfrm>
            <a:off x="457200" y="1192320"/>
            <a:ext cx="11079000" cy="51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300" b="0" strike="noStrike" spc="-1" dirty="0">
                <a:solidFill>
                  <a:srgbClr val="000000"/>
                </a:solidFill>
                <a:latin typeface="Calibri"/>
                <a:ea typeface="DejaVu Sans"/>
              </a:rPr>
              <a:t>Some guidelines to writing good pseudocode:</a:t>
            </a:r>
            <a:endParaRPr lang="en-US" sz="2300" spc="-1" dirty="0">
              <a:latin typeface="Arial"/>
            </a:endParaRPr>
          </a:p>
          <a:p>
            <a:pPr marL="916200" lvl="1" indent="-457200">
              <a:spcBef>
                <a:spcPts val="499"/>
              </a:spcBef>
              <a:buClr>
                <a:srgbClr val="000000"/>
              </a:buClr>
              <a:buFont typeface="+mj-lt"/>
              <a:buAutoNum type="arabicPeriod" startAt="3"/>
            </a:pPr>
            <a:r>
              <a:rPr lang="en-US" sz="2300" b="0" strike="noStrike" spc="-1" dirty="0">
                <a:solidFill>
                  <a:srgbClr val="000000"/>
                </a:solidFill>
                <a:latin typeface="Calibri"/>
                <a:ea typeface="DejaVu Sans"/>
              </a:rPr>
              <a:t>Indenting when using control structures – it makes a big difference!</a:t>
            </a:r>
          </a:p>
          <a:p>
            <a:pPr marL="799920" lvl="1" indent="-340920">
              <a:spcBef>
                <a:spcPts val="499"/>
              </a:spcBef>
              <a:buClr>
                <a:srgbClr val="000000"/>
              </a:buClr>
              <a:buFont typeface="Arial"/>
              <a:buChar char="•"/>
            </a:pPr>
            <a:endParaRPr lang="en-US" sz="2300" spc="-1" dirty="0">
              <a:solidFill>
                <a:srgbClr val="000000"/>
              </a:solidFill>
              <a:latin typeface="Calibri"/>
              <a:ea typeface="DejaVu Sans"/>
            </a:endParaRPr>
          </a:p>
          <a:p>
            <a:pPr marL="799920" lvl="1" indent="-340920">
              <a:spcBef>
                <a:spcPts val="499"/>
              </a:spcBef>
              <a:buClr>
                <a:srgbClr val="000000"/>
              </a:buClr>
              <a:buFont typeface="Arial"/>
              <a:buChar char="•"/>
            </a:pPr>
            <a:endParaRPr lang="en-US" sz="2300" b="0" strike="noStrike" spc="-1" dirty="0">
              <a:solidFill>
                <a:srgbClr val="000000"/>
              </a:solidFill>
              <a:latin typeface="Calibri"/>
              <a:ea typeface="DejaVu Sans"/>
            </a:endParaRPr>
          </a:p>
        </p:txBody>
      </p:sp>
      <p:pic>
        <p:nvPicPr>
          <p:cNvPr id="2" name="Picture 1">
            <a:extLst>
              <a:ext uri="{FF2B5EF4-FFF2-40B4-BE49-F238E27FC236}">
                <a16:creationId xmlns:a16="http://schemas.microsoft.com/office/drawing/2014/main" id="{E88206CF-2C51-43D5-9435-3220723600FC}"/>
              </a:ext>
            </a:extLst>
          </p:cNvPr>
          <p:cNvPicPr>
            <a:picLocks noChangeAspect="1"/>
          </p:cNvPicPr>
          <p:nvPr/>
        </p:nvPicPr>
        <p:blipFill>
          <a:blip r:embed="rId3"/>
          <a:stretch>
            <a:fillRect/>
          </a:stretch>
        </p:blipFill>
        <p:spPr>
          <a:xfrm>
            <a:off x="1620202" y="3094792"/>
            <a:ext cx="2799398" cy="2568859"/>
          </a:xfrm>
          <a:prstGeom prst="rect">
            <a:avLst/>
          </a:prstGeom>
        </p:spPr>
      </p:pic>
      <p:sp>
        <p:nvSpPr>
          <p:cNvPr id="3" name="TextBox 2">
            <a:extLst>
              <a:ext uri="{FF2B5EF4-FFF2-40B4-BE49-F238E27FC236}">
                <a16:creationId xmlns:a16="http://schemas.microsoft.com/office/drawing/2014/main" id="{E1F5EB63-AF40-4CF3-82AD-9022225B503C}"/>
              </a:ext>
            </a:extLst>
          </p:cNvPr>
          <p:cNvSpPr txBox="1"/>
          <p:nvPr/>
        </p:nvSpPr>
        <p:spPr>
          <a:xfrm>
            <a:off x="4511040" y="3825223"/>
            <a:ext cx="611065" cy="553998"/>
          </a:xfrm>
          <a:prstGeom prst="rect">
            <a:avLst/>
          </a:prstGeom>
          <a:noFill/>
        </p:spPr>
        <p:txBody>
          <a:bodyPr wrap="none" rtlCol="0">
            <a:spAutoFit/>
          </a:bodyPr>
          <a:lstStyle/>
          <a:p>
            <a:r>
              <a:rPr lang="en-CA" sz="3000" b="1" dirty="0">
                <a:solidFill>
                  <a:srgbClr val="FF0000"/>
                </a:solidFill>
              </a:rPr>
              <a:t>vs</a:t>
            </a:r>
          </a:p>
        </p:txBody>
      </p:sp>
      <p:pic>
        <p:nvPicPr>
          <p:cNvPr id="4" name="Picture 3">
            <a:extLst>
              <a:ext uri="{FF2B5EF4-FFF2-40B4-BE49-F238E27FC236}">
                <a16:creationId xmlns:a16="http://schemas.microsoft.com/office/drawing/2014/main" id="{D3824653-693D-4FB5-9ED6-A3AF0D077058}"/>
              </a:ext>
            </a:extLst>
          </p:cNvPr>
          <p:cNvPicPr>
            <a:picLocks noChangeAspect="1"/>
          </p:cNvPicPr>
          <p:nvPr/>
        </p:nvPicPr>
        <p:blipFill>
          <a:blip r:embed="rId4"/>
          <a:stretch>
            <a:fillRect/>
          </a:stretch>
        </p:blipFill>
        <p:spPr>
          <a:xfrm>
            <a:off x="5421630" y="3094791"/>
            <a:ext cx="1944370" cy="2570889"/>
          </a:xfrm>
          <a:prstGeom prst="rect">
            <a:avLst/>
          </a:prstGeom>
        </p:spPr>
      </p:pic>
      <p:sp>
        <p:nvSpPr>
          <p:cNvPr id="7" name="TextBox 6">
            <a:extLst>
              <a:ext uri="{FF2B5EF4-FFF2-40B4-BE49-F238E27FC236}">
                <a16:creationId xmlns:a16="http://schemas.microsoft.com/office/drawing/2014/main" id="{94A96D28-F02D-4704-BE68-A1089A2E3914}"/>
              </a:ext>
            </a:extLst>
          </p:cNvPr>
          <p:cNvSpPr txBox="1"/>
          <p:nvPr/>
        </p:nvSpPr>
        <p:spPr>
          <a:xfrm>
            <a:off x="7982972" y="3712272"/>
            <a:ext cx="2459163" cy="1015663"/>
          </a:xfrm>
          <a:prstGeom prst="rect">
            <a:avLst/>
          </a:prstGeom>
          <a:noFill/>
        </p:spPr>
        <p:txBody>
          <a:bodyPr wrap="square" rtlCol="0">
            <a:spAutoFit/>
          </a:bodyPr>
          <a:lstStyle/>
          <a:p>
            <a:r>
              <a:rPr lang="en-CA" sz="2000" b="1" dirty="0">
                <a:solidFill>
                  <a:srgbClr val="FF0000"/>
                </a:solidFill>
              </a:rPr>
              <a:t>Which one is more easy to understand?</a:t>
            </a:r>
          </a:p>
        </p:txBody>
      </p:sp>
    </p:spTree>
    <p:extLst>
      <p:ext uri="{BB962C8B-B14F-4D97-AF65-F5344CB8AC3E}">
        <p14:creationId xmlns:p14="http://schemas.microsoft.com/office/powerpoint/2010/main" val="364151870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Pseudocode</a:t>
            </a:r>
            <a:endParaRPr lang="en-US" sz="2400" b="0" strike="noStrike" spc="-1">
              <a:latin typeface="Arial"/>
            </a:endParaRPr>
          </a:p>
        </p:txBody>
      </p:sp>
      <p:sp>
        <p:nvSpPr>
          <p:cNvPr id="107" name="CustomShape 2"/>
          <p:cNvSpPr/>
          <p:nvPr/>
        </p:nvSpPr>
        <p:spPr>
          <a:xfrm>
            <a:off x="457200" y="1192320"/>
            <a:ext cx="11079000" cy="512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916200" lvl="1" indent="-457200">
              <a:spcBef>
                <a:spcPts val="499"/>
              </a:spcBef>
              <a:buClr>
                <a:srgbClr val="000000"/>
              </a:buClr>
              <a:buFont typeface="+mj-lt"/>
              <a:buAutoNum type="arabicPeriod" startAt="4"/>
            </a:pPr>
            <a:r>
              <a:rPr lang="en-US" sz="2500" spc="-1" dirty="0">
                <a:solidFill>
                  <a:srgbClr val="000000"/>
                </a:solidFill>
                <a:latin typeface="Calibri"/>
              </a:rPr>
              <a:t>Simplicity when writing pseudocode/code</a:t>
            </a:r>
          </a:p>
          <a:p>
            <a:pPr marL="1257120" lvl="2" indent="-340920">
              <a:spcBef>
                <a:spcPts val="499"/>
              </a:spcBef>
              <a:buClr>
                <a:srgbClr val="000000"/>
              </a:buClr>
              <a:buFont typeface="Arial"/>
              <a:buChar char="•"/>
            </a:pPr>
            <a:r>
              <a:rPr lang="en-US" sz="2500" spc="-1" dirty="0">
                <a:solidFill>
                  <a:srgbClr val="000000"/>
                </a:solidFill>
                <a:latin typeface="Calibri"/>
              </a:rPr>
              <a:t>Maximize code efficiency by using </a:t>
            </a:r>
            <a:r>
              <a:rPr lang="en-US" sz="2500" spc="-1" dirty="0">
                <a:solidFill>
                  <a:srgbClr val="000000"/>
                </a:solidFill>
                <a:latin typeface="Calibri"/>
                <a:hlinkClick r:id="rId3"/>
              </a:rPr>
              <a:t>vector operations</a:t>
            </a:r>
            <a:r>
              <a:rPr lang="en-US" sz="2500" spc="-1" dirty="0">
                <a:solidFill>
                  <a:srgbClr val="000000"/>
                </a:solidFill>
                <a:latin typeface="Calibri"/>
              </a:rPr>
              <a:t> or </a:t>
            </a:r>
            <a:r>
              <a:rPr lang="en-US" sz="2500" spc="-1" dirty="0">
                <a:solidFill>
                  <a:srgbClr val="000000"/>
                </a:solidFill>
                <a:latin typeface="Calibri"/>
                <a:hlinkClick r:id="rId4"/>
              </a:rPr>
              <a:t>logical masks</a:t>
            </a:r>
            <a:r>
              <a:rPr lang="en-US" sz="2500" spc="-1" dirty="0">
                <a:solidFill>
                  <a:srgbClr val="000000"/>
                </a:solidFill>
                <a:latin typeface="Calibri"/>
              </a:rPr>
              <a:t> instead of for loops, and using minimal number of control structures)</a:t>
            </a:r>
          </a:p>
          <a:p>
            <a:pPr marL="1257120" lvl="2" indent="-340920">
              <a:spcBef>
                <a:spcPts val="499"/>
              </a:spcBef>
              <a:buClr>
                <a:srgbClr val="000000"/>
              </a:buClr>
              <a:buFont typeface="Arial"/>
              <a:buChar char="•"/>
            </a:pPr>
            <a:endParaRPr lang="en-US" sz="2500" spc="-1" dirty="0">
              <a:solidFill>
                <a:srgbClr val="000000"/>
              </a:solidFill>
              <a:latin typeface="Calibri"/>
            </a:endParaRPr>
          </a:p>
          <a:p>
            <a:pPr marL="1257120" lvl="2" indent="-340920">
              <a:spcBef>
                <a:spcPts val="499"/>
              </a:spcBef>
              <a:buClr>
                <a:srgbClr val="000000"/>
              </a:buClr>
              <a:buFont typeface="Arial"/>
              <a:buChar char="•"/>
            </a:pPr>
            <a:endParaRPr lang="en-US" sz="2500" spc="-1" dirty="0">
              <a:solidFill>
                <a:srgbClr val="000000"/>
              </a:solidFill>
              <a:latin typeface="Calibri"/>
            </a:endParaRPr>
          </a:p>
          <a:p>
            <a:pPr marL="1257120" lvl="2" indent="-340920">
              <a:spcBef>
                <a:spcPts val="499"/>
              </a:spcBef>
              <a:buClr>
                <a:srgbClr val="000000"/>
              </a:buClr>
              <a:buFont typeface="Arial"/>
              <a:buChar char="•"/>
            </a:pPr>
            <a:endParaRPr lang="en-US" sz="2500" spc="-1" dirty="0">
              <a:solidFill>
                <a:srgbClr val="000000"/>
              </a:solidFill>
              <a:latin typeface="Calibri"/>
            </a:endParaRPr>
          </a:p>
          <a:p>
            <a:pPr marL="1257120" lvl="2" indent="-340920">
              <a:spcBef>
                <a:spcPts val="499"/>
              </a:spcBef>
              <a:buClr>
                <a:srgbClr val="000000"/>
              </a:buClr>
              <a:buFont typeface="Arial"/>
              <a:buChar char="•"/>
            </a:pPr>
            <a:endParaRPr lang="en-US" sz="2500" spc="-1" dirty="0">
              <a:solidFill>
                <a:srgbClr val="000000"/>
              </a:solidFill>
              <a:latin typeface="Calibri"/>
            </a:endParaRPr>
          </a:p>
          <a:p>
            <a:pPr marL="1257120" lvl="2" indent="-340920">
              <a:spcBef>
                <a:spcPts val="499"/>
              </a:spcBef>
              <a:buClr>
                <a:srgbClr val="000000"/>
              </a:buClr>
              <a:buFont typeface="Arial"/>
              <a:buChar char="•"/>
            </a:pPr>
            <a:endParaRPr lang="en-US" sz="2500" spc="-1" dirty="0">
              <a:solidFill>
                <a:srgbClr val="000000"/>
              </a:solidFill>
              <a:latin typeface="Calibri"/>
            </a:endParaRPr>
          </a:p>
          <a:p>
            <a:pPr marL="1257120" lvl="2" indent="-340920">
              <a:spcBef>
                <a:spcPts val="499"/>
              </a:spcBef>
              <a:buClr>
                <a:srgbClr val="000000"/>
              </a:buClr>
              <a:buFont typeface="Arial"/>
              <a:buChar char="•"/>
            </a:pPr>
            <a:endParaRPr lang="en-US" sz="2500" spc="-1" dirty="0">
              <a:solidFill>
                <a:srgbClr val="000000"/>
              </a:solidFill>
              <a:latin typeface="Calibri"/>
            </a:endParaRPr>
          </a:p>
        </p:txBody>
      </p:sp>
      <p:grpSp>
        <p:nvGrpSpPr>
          <p:cNvPr id="4" name="Group 3">
            <a:extLst>
              <a:ext uri="{FF2B5EF4-FFF2-40B4-BE49-F238E27FC236}">
                <a16:creationId xmlns:a16="http://schemas.microsoft.com/office/drawing/2014/main" id="{838D0FD2-2A21-4E2B-B185-ECDFEFB6165F}"/>
              </a:ext>
            </a:extLst>
          </p:cNvPr>
          <p:cNvGrpSpPr/>
          <p:nvPr/>
        </p:nvGrpSpPr>
        <p:grpSpPr>
          <a:xfrm>
            <a:off x="357900" y="2924174"/>
            <a:ext cx="11277600" cy="2816226"/>
            <a:chOff x="852188" y="2619374"/>
            <a:chExt cx="10673929" cy="2447925"/>
          </a:xfrm>
        </p:grpSpPr>
        <p:pic>
          <p:nvPicPr>
            <p:cNvPr id="3" name="Picture 2">
              <a:extLst>
                <a:ext uri="{FF2B5EF4-FFF2-40B4-BE49-F238E27FC236}">
                  <a16:creationId xmlns:a16="http://schemas.microsoft.com/office/drawing/2014/main" id="{9DB622F0-E606-4D54-8B92-5D63D2E650E4}"/>
                </a:ext>
              </a:extLst>
            </p:cNvPr>
            <p:cNvPicPr>
              <a:picLocks noChangeAspect="1"/>
            </p:cNvPicPr>
            <p:nvPr/>
          </p:nvPicPr>
          <p:blipFill>
            <a:blip r:embed="rId5"/>
            <a:stretch>
              <a:fillRect/>
            </a:stretch>
          </p:blipFill>
          <p:spPr>
            <a:xfrm>
              <a:off x="852188" y="2619374"/>
              <a:ext cx="5705475" cy="2447925"/>
            </a:xfrm>
            <a:prstGeom prst="rect">
              <a:avLst/>
            </a:prstGeom>
          </p:spPr>
        </p:pic>
        <p:pic>
          <p:nvPicPr>
            <p:cNvPr id="5" name="Picture 4">
              <a:extLst>
                <a:ext uri="{FF2B5EF4-FFF2-40B4-BE49-F238E27FC236}">
                  <a16:creationId xmlns:a16="http://schemas.microsoft.com/office/drawing/2014/main" id="{6B0CD922-CBEE-42D3-A050-8A5D55C87977}"/>
                </a:ext>
              </a:extLst>
            </p:cNvPr>
            <p:cNvPicPr>
              <a:picLocks noChangeAspect="1"/>
            </p:cNvPicPr>
            <p:nvPr/>
          </p:nvPicPr>
          <p:blipFill>
            <a:blip r:embed="rId6"/>
            <a:stretch>
              <a:fillRect/>
            </a:stretch>
          </p:blipFill>
          <p:spPr>
            <a:xfrm>
              <a:off x="7563717" y="3480585"/>
              <a:ext cx="3962400" cy="828675"/>
            </a:xfrm>
            <a:prstGeom prst="rect">
              <a:avLst/>
            </a:prstGeom>
          </p:spPr>
        </p:pic>
        <p:sp>
          <p:nvSpPr>
            <p:cNvPr id="6" name="TextBox 5">
              <a:extLst>
                <a:ext uri="{FF2B5EF4-FFF2-40B4-BE49-F238E27FC236}">
                  <a16:creationId xmlns:a16="http://schemas.microsoft.com/office/drawing/2014/main" id="{BE0219BD-3F77-424D-8CF1-FCCD5C038B7C}"/>
                </a:ext>
              </a:extLst>
            </p:cNvPr>
            <p:cNvSpPr txBox="1"/>
            <p:nvPr/>
          </p:nvSpPr>
          <p:spPr>
            <a:xfrm>
              <a:off x="6755157" y="3566337"/>
              <a:ext cx="611065" cy="553998"/>
            </a:xfrm>
            <a:prstGeom prst="rect">
              <a:avLst/>
            </a:prstGeom>
            <a:noFill/>
          </p:spPr>
          <p:txBody>
            <a:bodyPr wrap="none" rtlCol="0">
              <a:spAutoFit/>
            </a:bodyPr>
            <a:lstStyle/>
            <a:p>
              <a:r>
                <a:rPr lang="en-CA" sz="3000" b="1" dirty="0">
                  <a:solidFill>
                    <a:srgbClr val="FF0000"/>
                  </a:solidFill>
                </a:rPr>
                <a:t>vs</a:t>
              </a:r>
            </a:p>
          </p:txBody>
        </p:sp>
        <p:sp>
          <p:nvSpPr>
            <p:cNvPr id="9" name="TextBox 8">
              <a:extLst>
                <a:ext uri="{FF2B5EF4-FFF2-40B4-BE49-F238E27FC236}">
                  <a16:creationId xmlns:a16="http://schemas.microsoft.com/office/drawing/2014/main" id="{9EB885F0-0EE9-4D1C-ADC8-BE78E3236E17}"/>
                </a:ext>
              </a:extLst>
            </p:cNvPr>
            <p:cNvSpPr txBox="1"/>
            <p:nvPr/>
          </p:nvSpPr>
          <p:spPr>
            <a:xfrm>
              <a:off x="7563717" y="4560900"/>
              <a:ext cx="3485506" cy="400110"/>
            </a:xfrm>
            <a:prstGeom prst="rect">
              <a:avLst/>
            </a:prstGeom>
            <a:noFill/>
          </p:spPr>
          <p:txBody>
            <a:bodyPr wrap="none" rtlCol="0">
              <a:spAutoFit/>
            </a:bodyPr>
            <a:lstStyle/>
            <a:p>
              <a:r>
                <a:rPr lang="en-CA" sz="2000" b="1" dirty="0">
                  <a:solidFill>
                    <a:srgbClr val="FF0000"/>
                  </a:solidFill>
                </a:rPr>
                <a:t>11 lines vs 3 lines of code!!</a:t>
              </a:r>
            </a:p>
          </p:txBody>
        </p:sp>
      </p:grpSp>
    </p:spTree>
    <p:extLst>
      <p:ext uri="{BB962C8B-B14F-4D97-AF65-F5344CB8AC3E}">
        <p14:creationId xmlns:p14="http://schemas.microsoft.com/office/powerpoint/2010/main" val="238059027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more examples</a:t>
            </a:r>
            <a:endParaRPr lang="en-US" sz="2400" b="0" strike="noStrike" spc="-1" dirty="0">
              <a:latin typeface="Arial"/>
            </a:endParaRPr>
          </a:p>
        </p:txBody>
      </p:sp>
      <p:sp>
        <p:nvSpPr>
          <p:cNvPr id="105"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400" spc="-1" dirty="0">
                <a:solidFill>
                  <a:srgbClr val="000000"/>
                </a:solidFill>
                <a:latin typeface="Calibri"/>
              </a:rPr>
              <a:t>There is no end-all standard to pseudocode!</a:t>
            </a:r>
          </a:p>
          <a:p>
            <a:pPr marL="1800">
              <a:lnSpc>
                <a:spcPct val="100000"/>
              </a:lnSpc>
              <a:spcBef>
                <a:spcPts val="499"/>
              </a:spcBef>
              <a:buClr>
                <a:srgbClr val="000000"/>
              </a:buCl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1800">
              <a:lnSpc>
                <a:spcPct val="100000"/>
              </a:lnSpc>
              <a:spcBef>
                <a:spcPts val="499"/>
              </a:spcBef>
              <a:buClr>
                <a:srgbClr val="000000"/>
              </a:buCl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a:p>
            <a:pPr marL="342720" indent="-340920">
              <a:lnSpc>
                <a:spcPct val="100000"/>
              </a:lnSpc>
              <a:spcBef>
                <a:spcPts val="499"/>
              </a:spcBef>
              <a:buClr>
                <a:srgbClr val="000000"/>
              </a:buClr>
              <a:buFont typeface="Arial"/>
              <a:buChar char="•"/>
            </a:pPr>
            <a:endParaRPr lang="en-US" sz="2400" spc="-1" dirty="0">
              <a:solidFill>
                <a:srgbClr val="000000"/>
              </a:solidFill>
              <a:latin typeface="Calibri"/>
            </a:endParaRPr>
          </a:p>
        </p:txBody>
      </p:sp>
      <p:pic>
        <p:nvPicPr>
          <p:cNvPr id="18" name="Picture 17" descr="A screenshot of a cell phone&#10;&#10;Description automatically generated">
            <a:extLst>
              <a:ext uri="{FF2B5EF4-FFF2-40B4-BE49-F238E27FC236}">
                <a16:creationId xmlns:a16="http://schemas.microsoft.com/office/drawing/2014/main" id="{ED2D3D49-BAFF-4CF3-827E-D66172D3C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224" y="1840548"/>
            <a:ext cx="4320576" cy="3233463"/>
          </a:xfrm>
          <a:prstGeom prst="rect">
            <a:avLst/>
          </a:prstGeom>
        </p:spPr>
      </p:pic>
      <p:sp>
        <p:nvSpPr>
          <p:cNvPr id="2" name="Rectangle 1">
            <a:extLst>
              <a:ext uri="{FF2B5EF4-FFF2-40B4-BE49-F238E27FC236}">
                <a16:creationId xmlns:a16="http://schemas.microsoft.com/office/drawing/2014/main" id="{AE627CE7-7A8E-4664-A632-E44EFFB0C65F}"/>
              </a:ext>
            </a:extLst>
          </p:cNvPr>
          <p:cNvSpPr/>
          <p:nvPr/>
        </p:nvSpPr>
        <p:spPr>
          <a:xfrm>
            <a:off x="457200" y="5964732"/>
            <a:ext cx="10356915" cy="8309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spcBef>
                <a:spcPts val="499"/>
              </a:spcBef>
              <a:buClr>
                <a:srgbClr val="000000"/>
              </a:buClr>
              <a:buFont typeface="Arial"/>
              <a:buChar char="•"/>
            </a:pPr>
            <a:r>
              <a:rPr lang="en-US" sz="2400" spc="-1" dirty="0">
                <a:solidFill>
                  <a:srgbClr val="000000"/>
                </a:solidFill>
                <a:latin typeface="Calibri"/>
              </a:rPr>
              <a:t>Pseudocode should be as concise, easy to understand, and clear, as possible.</a:t>
            </a:r>
          </a:p>
        </p:txBody>
      </p:sp>
      <p:pic>
        <p:nvPicPr>
          <p:cNvPr id="8" name="Picture 7" descr="A screenshot of a cell phone&#10;&#10;Description automatically generated">
            <a:extLst>
              <a:ext uri="{FF2B5EF4-FFF2-40B4-BE49-F238E27FC236}">
                <a16:creationId xmlns:a16="http://schemas.microsoft.com/office/drawing/2014/main" id="{35D52215-CCB9-4822-9138-DC6F8923B55B}"/>
              </a:ext>
            </a:extLst>
          </p:cNvPr>
          <p:cNvPicPr>
            <a:picLocks noChangeAspect="1"/>
          </p:cNvPicPr>
          <p:nvPr/>
        </p:nvPicPr>
        <p:blipFill rotWithShape="1">
          <a:blip r:embed="rId4">
            <a:extLst>
              <a:ext uri="{28A0092B-C50C-407E-A947-70E740481C1C}">
                <a14:useLocalDpi xmlns:a14="http://schemas.microsoft.com/office/drawing/2010/main" val="0"/>
              </a:ext>
            </a:extLst>
          </a:blip>
          <a:srcRect l="2919" t="4343" r="20014" b="6975"/>
          <a:stretch/>
        </p:blipFill>
        <p:spPr>
          <a:xfrm>
            <a:off x="3975770" y="2669544"/>
            <a:ext cx="3239854" cy="2097069"/>
          </a:xfrm>
          <a:prstGeom prst="rect">
            <a:avLst/>
          </a:prstGeom>
          <a:ln w="38100">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87266144-9DBC-4A68-9375-DEE56DFB6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00" y="2101346"/>
            <a:ext cx="2838424" cy="3233463"/>
          </a:xfrm>
          <a:prstGeom prst="rect">
            <a:avLst/>
          </a:prstGeom>
        </p:spPr>
      </p:pic>
    </p:spTree>
    <p:extLst>
      <p:ext uri="{BB962C8B-B14F-4D97-AF65-F5344CB8AC3E}">
        <p14:creationId xmlns:p14="http://schemas.microsoft.com/office/powerpoint/2010/main" val="262597074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2_example_2.m</a:t>
            </a:r>
            <a:endParaRPr lang="en-US" sz="2400" b="0" strike="noStrike" spc="-1" dirty="0">
              <a:latin typeface="Arial"/>
            </a:endParaRPr>
          </a:p>
        </p:txBody>
      </p:sp>
      <p:sp>
        <p:nvSpPr>
          <p:cNvPr id="109"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b="1" spc="-1" dirty="0">
                <a:solidFill>
                  <a:srgbClr val="000000"/>
                </a:solidFill>
                <a:latin typeface="Calibri"/>
              </a:rPr>
              <a:t>Given an N-dimensional array, find the maximum value.</a:t>
            </a:r>
          </a:p>
          <a:p>
            <a:pPr marL="342720" indent="-340920">
              <a:lnSpc>
                <a:spcPct val="100000"/>
              </a:lnSpc>
              <a:spcBef>
                <a:spcPts val="499"/>
              </a:spcBef>
              <a:buClr>
                <a:srgbClr val="000000"/>
              </a:buClr>
              <a:buFont typeface="Arial"/>
              <a:buChar char="•"/>
            </a:pPr>
            <a:r>
              <a:rPr lang="en-US" sz="2500" spc="-1" dirty="0">
                <a:solidFill>
                  <a:srgbClr val="000000"/>
                </a:solidFill>
                <a:latin typeface="Calibri"/>
              </a:rPr>
              <a:t>So given an array that could be length, n, or n x m, or n x m x o, and so on, how can we find the max without using the function max?</a:t>
            </a:r>
          </a:p>
        </p:txBody>
      </p:sp>
      <p:pic>
        <p:nvPicPr>
          <p:cNvPr id="3" name="Picture 2" descr="A close up of a map&#10;&#10;Description automatically generated">
            <a:extLst>
              <a:ext uri="{FF2B5EF4-FFF2-40B4-BE49-F238E27FC236}">
                <a16:creationId xmlns:a16="http://schemas.microsoft.com/office/drawing/2014/main" id="{862134D5-6025-4D48-84AA-0ED57676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05722"/>
            <a:ext cx="7432084" cy="3344438"/>
          </a:xfrm>
          <a:prstGeom prst="rect">
            <a:avLst/>
          </a:prstGeom>
        </p:spPr>
      </p:pic>
      <p:sp>
        <p:nvSpPr>
          <p:cNvPr id="2" name="TextBox 1">
            <a:extLst>
              <a:ext uri="{FF2B5EF4-FFF2-40B4-BE49-F238E27FC236}">
                <a16:creationId xmlns:a16="http://schemas.microsoft.com/office/drawing/2014/main" id="{98B009B1-2972-495B-AB3F-AFCA0CCFF09D}"/>
              </a:ext>
            </a:extLst>
          </p:cNvPr>
          <p:cNvSpPr txBox="1"/>
          <p:nvPr/>
        </p:nvSpPr>
        <p:spPr>
          <a:xfrm>
            <a:off x="457199" y="6083280"/>
            <a:ext cx="4124227" cy="369332"/>
          </a:xfrm>
          <a:prstGeom prst="rect">
            <a:avLst/>
          </a:prstGeom>
          <a:noFill/>
        </p:spPr>
        <p:txBody>
          <a:bodyPr wrap="square" rtlCol="0">
            <a:spAutoFit/>
          </a:bodyPr>
          <a:lstStyle/>
          <a:p>
            <a:r>
              <a:rPr lang="en-CA" dirty="0"/>
              <a:t>Example: a 5-dimensional array</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2_example_2.m</a:t>
            </a:r>
            <a:endParaRPr lang="en-US" sz="2400" b="0" strike="noStrike" spc="-1" dirty="0">
              <a:latin typeface="Arial"/>
            </a:endParaRPr>
          </a:p>
        </p:txBody>
      </p:sp>
      <p:sp>
        <p:nvSpPr>
          <p:cNvPr id="109" name="CustomShape 2"/>
          <p:cNvSpPr/>
          <p:nvPr/>
        </p:nvSpPr>
        <p:spPr>
          <a:xfrm>
            <a:off x="450254" y="1003783"/>
            <a:ext cx="11307452" cy="567039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b="1" spc="-1" dirty="0">
                <a:solidFill>
                  <a:srgbClr val="000000"/>
                </a:solidFill>
                <a:latin typeface="Calibri"/>
              </a:rPr>
              <a:t>Given an N-dimensional array, find the maximum value</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Identify the problem</a:t>
            </a:r>
          </a:p>
          <a:p>
            <a:pPr marL="916200" lvl="1" indent="-457200">
              <a:spcBef>
                <a:spcPts val="499"/>
              </a:spcBef>
              <a:buClr>
                <a:srgbClr val="000000"/>
              </a:buClr>
              <a:buFont typeface="+mj-lt"/>
              <a:buAutoNum type="alphaLcParenR"/>
            </a:pPr>
            <a:r>
              <a:rPr lang="en-US" sz="2500" spc="-1" dirty="0">
                <a:solidFill>
                  <a:srgbClr val="000000"/>
                </a:solidFill>
                <a:latin typeface="Calibri"/>
              </a:rPr>
              <a:t>Find the maximum value given a. n-dimensional array</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Define the input and output variables</a:t>
            </a:r>
          </a:p>
          <a:p>
            <a:pPr marL="916200" lvl="1" indent="-457200">
              <a:spcBef>
                <a:spcPts val="499"/>
              </a:spcBef>
              <a:buClr>
                <a:srgbClr val="000000"/>
              </a:buClr>
              <a:buFont typeface="+mj-lt"/>
              <a:buAutoNum type="alphaLcParenR"/>
            </a:pPr>
            <a:r>
              <a:rPr lang="en-US" sz="2500" spc="-1" dirty="0">
                <a:solidFill>
                  <a:srgbClr val="000000"/>
                </a:solidFill>
                <a:latin typeface="Calibri"/>
              </a:rPr>
              <a:t>Input: </a:t>
            </a:r>
            <a:r>
              <a:rPr lang="en-US" sz="2500" b="1" spc="-1" dirty="0">
                <a:solidFill>
                  <a:srgbClr val="000000"/>
                </a:solidFill>
                <a:latin typeface="Calibri"/>
              </a:rPr>
              <a:t>numbers </a:t>
            </a:r>
            <a:r>
              <a:rPr lang="en-US" sz="2500" spc="-1" dirty="0">
                <a:solidFill>
                  <a:srgbClr val="000000"/>
                </a:solidFill>
                <a:latin typeface="Calibri"/>
              </a:rPr>
              <a:t>(n-dimensional array)</a:t>
            </a:r>
          </a:p>
          <a:p>
            <a:pPr marL="916200" lvl="1" indent="-457200">
              <a:spcBef>
                <a:spcPts val="499"/>
              </a:spcBef>
              <a:buClr>
                <a:srgbClr val="000000"/>
              </a:buClr>
              <a:buFont typeface="+mj-lt"/>
              <a:buAutoNum type="alphaLcParenR"/>
            </a:pPr>
            <a:r>
              <a:rPr lang="en-US" sz="2500" spc="-1" dirty="0">
                <a:solidFill>
                  <a:srgbClr val="000000"/>
                </a:solidFill>
                <a:latin typeface="Calibri"/>
              </a:rPr>
              <a:t>Output: </a:t>
            </a:r>
            <a:r>
              <a:rPr lang="en-US" sz="2500" b="1" spc="-1" dirty="0" err="1">
                <a:solidFill>
                  <a:srgbClr val="000000"/>
                </a:solidFill>
                <a:latin typeface="Calibri"/>
              </a:rPr>
              <a:t>max_number</a:t>
            </a:r>
            <a:r>
              <a:rPr lang="en-US" sz="2500" b="1" spc="-1" dirty="0">
                <a:solidFill>
                  <a:srgbClr val="000000"/>
                </a:solidFill>
                <a:latin typeface="Calibri"/>
              </a:rPr>
              <a:t> </a:t>
            </a:r>
            <a:r>
              <a:rPr lang="en-US" sz="2500" spc="-1" dirty="0">
                <a:solidFill>
                  <a:srgbClr val="000000"/>
                </a:solidFill>
                <a:latin typeface="Calibri"/>
              </a:rPr>
              <a:t>(scalar variable)</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Establish solution steps</a:t>
            </a:r>
          </a:p>
          <a:p>
            <a:pPr marL="916200" lvl="1" indent="-457200">
              <a:spcBef>
                <a:spcPts val="499"/>
              </a:spcBef>
              <a:buClr>
                <a:srgbClr val="000000"/>
              </a:buClr>
              <a:buFont typeface="+mj-lt"/>
              <a:buAutoNum type="alphaLcParenR"/>
            </a:pPr>
            <a:r>
              <a:rPr lang="en-US" sz="2500" spc="-1" dirty="0">
                <a:solidFill>
                  <a:srgbClr val="000000"/>
                </a:solidFill>
                <a:latin typeface="Calibri"/>
              </a:rPr>
              <a:t>Initialize </a:t>
            </a:r>
            <a:r>
              <a:rPr lang="en-US" sz="2500" b="1" spc="-1" dirty="0" err="1">
                <a:solidFill>
                  <a:srgbClr val="000000"/>
                </a:solidFill>
                <a:latin typeface="Calibri"/>
              </a:rPr>
              <a:t>max_number</a:t>
            </a:r>
            <a:r>
              <a:rPr lang="en-US" sz="2500" spc="-1" dirty="0">
                <a:solidFill>
                  <a:srgbClr val="000000"/>
                </a:solidFill>
                <a:latin typeface="Calibri"/>
              </a:rPr>
              <a:t> and set first element in </a:t>
            </a:r>
            <a:r>
              <a:rPr lang="en-US" sz="2500" b="1" spc="-1" dirty="0">
                <a:solidFill>
                  <a:srgbClr val="000000"/>
                </a:solidFill>
                <a:latin typeface="Calibri"/>
              </a:rPr>
              <a:t>numbers</a:t>
            </a:r>
            <a:r>
              <a:rPr lang="en-US" sz="2500" spc="-1" dirty="0">
                <a:solidFill>
                  <a:srgbClr val="000000"/>
                </a:solidFill>
                <a:latin typeface="Calibri"/>
              </a:rPr>
              <a:t> as the max variable</a:t>
            </a:r>
          </a:p>
          <a:p>
            <a:pPr marL="916200" lvl="1" indent="-457200">
              <a:spcBef>
                <a:spcPts val="499"/>
              </a:spcBef>
              <a:buClr>
                <a:srgbClr val="000000"/>
              </a:buClr>
              <a:buFont typeface="+mj-lt"/>
              <a:buAutoNum type="alphaLcParenR"/>
            </a:pPr>
            <a:r>
              <a:rPr lang="en-US" sz="2500" spc="-1" dirty="0">
                <a:solidFill>
                  <a:srgbClr val="000000"/>
                </a:solidFill>
                <a:latin typeface="Calibri"/>
              </a:rPr>
              <a:t>For-loop through rest of the array using linear indexing</a:t>
            </a:r>
          </a:p>
          <a:p>
            <a:pPr marL="1430550" lvl="2" indent="-514350">
              <a:spcBef>
                <a:spcPts val="499"/>
              </a:spcBef>
              <a:buClr>
                <a:srgbClr val="000000"/>
              </a:buClr>
              <a:buFont typeface="+mj-lt"/>
              <a:buAutoNum type="romanUcPeriod"/>
            </a:pPr>
            <a:r>
              <a:rPr lang="en-US" sz="2500" spc="-1" dirty="0">
                <a:solidFill>
                  <a:srgbClr val="000000"/>
                </a:solidFill>
                <a:latin typeface="Calibri"/>
              </a:rPr>
              <a:t>If </a:t>
            </a:r>
            <a:r>
              <a:rPr lang="en-US" sz="2500" b="1" spc="-1" dirty="0" err="1">
                <a:solidFill>
                  <a:srgbClr val="000000"/>
                </a:solidFill>
                <a:latin typeface="Calibri"/>
              </a:rPr>
              <a:t>max_number</a:t>
            </a:r>
            <a:r>
              <a:rPr lang="en-US" sz="2500" spc="-1" dirty="0">
                <a:solidFill>
                  <a:srgbClr val="000000"/>
                </a:solidFill>
                <a:latin typeface="Calibri"/>
              </a:rPr>
              <a:t> &lt; </a:t>
            </a:r>
            <a:r>
              <a:rPr lang="en-US" sz="2500" b="1" spc="-1" dirty="0">
                <a:solidFill>
                  <a:srgbClr val="000000"/>
                </a:solidFill>
                <a:latin typeface="Calibri"/>
              </a:rPr>
              <a:t>number</a:t>
            </a:r>
          </a:p>
          <a:p>
            <a:pPr marL="1373400" lvl="3">
              <a:spcBef>
                <a:spcPts val="499"/>
              </a:spcBef>
              <a:buClr>
                <a:srgbClr val="000000"/>
              </a:buClr>
            </a:pPr>
            <a:r>
              <a:rPr lang="en-US" sz="2500" b="1" spc="-1" dirty="0" err="1">
                <a:solidFill>
                  <a:srgbClr val="000000"/>
                </a:solidFill>
                <a:latin typeface="Calibri"/>
              </a:rPr>
              <a:t>max_number</a:t>
            </a:r>
            <a:r>
              <a:rPr lang="en-US" sz="2500" spc="-1" dirty="0">
                <a:solidFill>
                  <a:srgbClr val="000000"/>
                </a:solidFill>
                <a:latin typeface="Calibri"/>
              </a:rPr>
              <a:t> = </a:t>
            </a:r>
            <a:r>
              <a:rPr lang="en-US" sz="2500" b="1" spc="-1" dirty="0">
                <a:solidFill>
                  <a:srgbClr val="000000"/>
                </a:solidFill>
                <a:latin typeface="Calibri"/>
              </a:rPr>
              <a:t>number</a:t>
            </a:r>
            <a:r>
              <a:rPr lang="en-US" sz="2500" spc="-1" dirty="0">
                <a:solidFill>
                  <a:srgbClr val="000000"/>
                </a:solidFill>
                <a:latin typeface="Calibri"/>
              </a:rPr>
              <a:t>;</a:t>
            </a:r>
          </a:p>
          <a:p>
            <a:pPr marL="459000" indent="-457200">
              <a:spcBef>
                <a:spcPts val="499"/>
              </a:spcBef>
              <a:buClr>
                <a:srgbClr val="000000"/>
              </a:buClr>
              <a:buFont typeface="+mj-lt"/>
              <a:buAutoNum type="arabicPeriod"/>
            </a:pPr>
            <a:r>
              <a:rPr lang="en-US" sz="2500" spc="-1" dirty="0">
                <a:solidFill>
                  <a:srgbClr val="000000"/>
                </a:solidFill>
                <a:latin typeface="Calibri"/>
              </a:rPr>
              <a:t>Analyze solution</a:t>
            </a:r>
          </a:p>
          <a:p>
            <a:pPr marL="459000" indent="-457200">
              <a:lnSpc>
                <a:spcPct val="100000"/>
              </a:lnSpc>
              <a:spcBef>
                <a:spcPts val="499"/>
              </a:spcBef>
              <a:buClr>
                <a:srgbClr val="000000"/>
              </a:buClr>
              <a:buFont typeface="+mj-lt"/>
              <a:buAutoNum type="arabicPeriod"/>
            </a:pPr>
            <a:r>
              <a:rPr lang="en-US" sz="2500" spc="-1" dirty="0">
                <a:solidFill>
                  <a:srgbClr val="000000"/>
                </a:solidFill>
                <a:latin typeface="Calibri"/>
              </a:rPr>
              <a:t>Solve</a:t>
            </a:r>
          </a:p>
        </p:txBody>
      </p:sp>
    </p:spTree>
    <p:extLst>
      <p:ext uri="{BB962C8B-B14F-4D97-AF65-F5344CB8AC3E}">
        <p14:creationId xmlns:p14="http://schemas.microsoft.com/office/powerpoint/2010/main" val="237899457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Simple Example Solution</a:t>
            </a:r>
            <a:endParaRPr lang="en-US" sz="2400" b="0" strike="noStrike" spc="-1" dirty="0">
              <a:latin typeface="Arial"/>
            </a:endParaRPr>
          </a:p>
        </p:txBody>
      </p:sp>
      <p:sp>
        <p:nvSpPr>
          <p:cNvPr id="109"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b="1" spc="-1" dirty="0">
                <a:solidFill>
                  <a:srgbClr val="000000"/>
                </a:solidFill>
                <a:latin typeface="Calibri"/>
              </a:rPr>
              <a:t>Given an N-dimensional array, find the maximum value.</a:t>
            </a:r>
          </a:p>
        </p:txBody>
      </p:sp>
      <p:pic>
        <p:nvPicPr>
          <p:cNvPr id="3" name="Picture 2" descr="A close up of a map&#10;&#10;Description automatically generated">
            <a:extLst>
              <a:ext uri="{FF2B5EF4-FFF2-40B4-BE49-F238E27FC236}">
                <a16:creationId xmlns:a16="http://schemas.microsoft.com/office/drawing/2014/main" id="{862134D5-6025-4D48-84AA-0ED576765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506504"/>
            <a:ext cx="6539555" cy="2942800"/>
          </a:xfrm>
          <a:prstGeom prst="rect">
            <a:avLst/>
          </a:prstGeom>
        </p:spPr>
      </p:pic>
      <p:sp>
        <p:nvSpPr>
          <p:cNvPr id="2" name="TextBox 1">
            <a:extLst>
              <a:ext uri="{FF2B5EF4-FFF2-40B4-BE49-F238E27FC236}">
                <a16:creationId xmlns:a16="http://schemas.microsoft.com/office/drawing/2014/main" id="{779F4E15-24B6-400F-8ABE-34F02096C1AB}"/>
              </a:ext>
            </a:extLst>
          </p:cNvPr>
          <p:cNvSpPr txBox="1"/>
          <p:nvPr/>
        </p:nvSpPr>
        <p:spPr>
          <a:xfrm>
            <a:off x="7090213" y="2401946"/>
            <a:ext cx="5008880" cy="2862322"/>
          </a:xfrm>
          <a:prstGeom prst="rect">
            <a:avLst/>
          </a:prstGeom>
          <a:noFill/>
        </p:spPr>
        <p:txBody>
          <a:bodyPr wrap="square" rtlCol="0">
            <a:spAutoFit/>
          </a:bodyPr>
          <a:lstStyle/>
          <a:p>
            <a:r>
              <a:rPr lang="en-CA" b="1" u="sng" dirty="0"/>
              <a:t>Example Pseudocode (more code-like):</a:t>
            </a:r>
          </a:p>
          <a:p>
            <a:r>
              <a:rPr lang="en-CA" b="1" dirty="0"/>
              <a:t>Function</a:t>
            </a:r>
            <a:r>
              <a:rPr lang="en-CA" dirty="0"/>
              <a:t>: Find Max of a N-dimensional array</a:t>
            </a:r>
          </a:p>
          <a:p>
            <a:r>
              <a:rPr lang="en-CA" b="1" dirty="0"/>
              <a:t>Input</a:t>
            </a:r>
            <a:r>
              <a:rPr lang="en-CA" dirty="0"/>
              <a:t>: numbers (the n-dimensional array)</a:t>
            </a:r>
          </a:p>
          <a:p>
            <a:r>
              <a:rPr lang="en-CA" b="1" dirty="0"/>
              <a:t>Output</a:t>
            </a:r>
            <a:r>
              <a:rPr lang="en-CA" dirty="0"/>
              <a:t>: </a:t>
            </a:r>
            <a:r>
              <a:rPr lang="en-CA" dirty="0" err="1"/>
              <a:t>max_number</a:t>
            </a:r>
            <a:r>
              <a:rPr lang="en-CA" dirty="0"/>
              <a:t> (the maximum number)</a:t>
            </a:r>
          </a:p>
          <a:p>
            <a:r>
              <a:rPr lang="en-CA" b="1" dirty="0"/>
              <a:t>Pseudocode:</a:t>
            </a:r>
          </a:p>
          <a:p>
            <a:pPr marL="342900" indent="-342900">
              <a:buFont typeface="+mj-lt"/>
              <a:buAutoNum type="arabicPeriod"/>
            </a:pPr>
            <a:r>
              <a:rPr lang="en-CA" b="1" dirty="0" err="1"/>
              <a:t>max_number</a:t>
            </a:r>
            <a:r>
              <a:rPr lang="en-CA" b="1" dirty="0"/>
              <a:t> = numbers(1)</a:t>
            </a:r>
          </a:p>
          <a:p>
            <a:pPr marL="342900" indent="-342900">
              <a:buFont typeface="+mj-lt"/>
              <a:buAutoNum type="arabicPeriod"/>
            </a:pPr>
            <a:r>
              <a:rPr lang="en-CA" dirty="0"/>
              <a:t>for </a:t>
            </a:r>
            <a:r>
              <a:rPr lang="en-CA" dirty="0" err="1"/>
              <a:t>i</a:t>
            </a:r>
            <a:r>
              <a:rPr lang="en-CA" dirty="0"/>
              <a:t> = 2:numel(</a:t>
            </a:r>
            <a:r>
              <a:rPr lang="en-CA" b="1" dirty="0"/>
              <a:t>numbers</a:t>
            </a:r>
            <a:r>
              <a:rPr lang="en-CA" dirty="0"/>
              <a:t>)</a:t>
            </a:r>
          </a:p>
          <a:p>
            <a:pPr marL="857250" lvl="1" indent="-400050">
              <a:buFont typeface="+mj-lt"/>
              <a:buAutoNum type="romanUcPeriod"/>
            </a:pPr>
            <a:r>
              <a:rPr lang="en-CA" dirty="0"/>
              <a:t>if </a:t>
            </a:r>
            <a:r>
              <a:rPr lang="en-CA" dirty="0" err="1"/>
              <a:t>max_number</a:t>
            </a:r>
            <a:r>
              <a:rPr lang="en-CA" dirty="0"/>
              <a:t> &lt; numbers(</a:t>
            </a:r>
            <a:r>
              <a:rPr lang="en-CA" dirty="0" err="1"/>
              <a:t>i</a:t>
            </a:r>
            <a:r>
              <a:rPr lang="en-CA" dirty="0"/>
              <a:t>)</a:t>
            </a:r>
          </a:p>
          <a:p>
            <a:pPr marL="1200150" lvl="2" indent="-285750">
              <a:buFontTx/>
              <a:buChar char="-"/>
            </a:pPr>
            <a:r>
              <a:rPr lang="en-CA" dirty="0" err="1"/>
              <a:t>max_number</a:t>
            </a:r>
            <a:r>
              <a:rPr lang="en-CA" dirty="0"/>
              <a:t> = numbers(</a:t>
            </a:r>
            <a:r>
              <a:rPr lang="en-CA" dirty="0" err="1"/>
              <a:t>i</a:t>
            </a:r>
            <a:r>
              <a:rPr lang="en-CA" dirty="0"/>
              <a:t>)</a:t>
            </a:r>
          </a:p>
          <a:p>
            <a:pPr marL="342900" indent="-342900">
              <a:buFont typeface="+mj-lt"/>
              <a:buAutoNum type="arabicPeriod"/>
            </a:pPr>
            <a:r>
              <a:rPr lang="en-CA" dirty="0"/>
              <a:t>Return </a:t>
            </a:r>
            <a:r>
              <a:rPr lang="en-CA" dirty="0" err="1"/>
              <a:t>max_number</a:t>
            </a:r>
            <a:endParaRPr lang="en-CA" dirty="0"/>
          </a:p>
        </p:txBody>
      </p:sp>
    </p:spTree>
    <p:extLst>
      <p:ext uri="{BB962C8B-B14F-4D97-AF65-F5344CB8AC3E}">
        <p14:creationId xmlns:p14="http://schemas.microsoft.com/office/powerpoint/2010/main" val="38897879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F946B-94EC-4E5B-AF57-57399CA4B589}"/>
              </a:ext>
            </a:extLst>
          </p:cNvPr>
          <p:cNvPicPr>
            <a:picLocks noChangeAspect="1"/>
          </p:cNvPicPr>
          <p:nvPr/>
        </p:nvPicPr>
        <p:blipFill>
          <a:blip r:embed="rId3"/>
          <a:stretch>
            <a:fillRect/>
          </a:stretch>
        </p:blipFill>
        <p:spPr>
          <a:xfrm>
            <a:off x="731301" y="2199773"/>
            <a:ext cx="10729397" cy="4488114"/>
          </a:xfrm>
          <a:prstGeom prst="rect">
            <a:avLst/>
          </a:prstGeom>
        </p:spPr>
      </p:pic>
      <p:sp>
        <p:nvSpPr>
          <p:cNvPr id="108"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Simple Example Solution</a:t>
            </a:r>
            <a:endParaRPr lang="en-US" sz="2400" b="0" strike="noStrike" spc="-1" dirty="0">
              <a:latin typeface="Arial"/>
            </a:endParaRPr>
          </a:p>
        </p:txBody>
      </p:sp>
      <p:sp>
        <p:nvSpPr>
          <p:cNvPr id="109"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b="1" spc="-1" dirty="0">
                <a:solidFill>
                  <a:srgbClr val="000000"/>
                </a:solidFill>
                <a:latin typeface="Calibri"/>
              </a:rPr>
              <a:t>Given an N-dimensional array, find the maximum value.</a:t>
            </a:r>
          </a:p>
        </p:txBody>
      </p:sp>
      <p:sp>
        <p:nvSpPr>
          <p:cNvPr id="2" name="TextBox 1">
            <a:extLst>
              <a:ext uri="{FF2B5EF4-FFF2-40B4-BE49-F238E27FC236}">
                <a16:creationId xmlns:a16="http://schemas.microsoft.com/office/drawing/2014/main" id="{779F4E15-24B6-400F-8ABE-34F02096C1AB}"/>
              </a:ext>
            </a:extLst>
          </p:cNvPr>
          <p:cNvSpPr txBox="1"/>
          <p:nvPr/>
        </p:nvSpPr>
        <p:spPr>
          <a:xfrm>
            <a:off x="843280" y="1767840"/>
            <a:ext cx="5008880" cy="646331"/>
          </a:xfrm>
          <a:prstGeom prst="rect">
            <a:avLst/>
          </a:prstGeom>
          <a:noFill/>
        </p:spPr>
        <p:txBody>
          <a:bodyPr wrap="square" rtlCol="0">
            <a:spAutoFit/>
          </a:bodyPr>
          <a:lstStyle/>
          <a:p>
            <a:r>
              <a:rPr lang="en-CA" b="1" u="sng" dirty="0"/>
              <a:t>Code:</a:t>
            </a:r>
          </a:p>
          <a:p>
            <a:endParaRPr lang="en-CA" dirty="0"/>
          </a:p>
        </p:txBody>
      </p:sp>
      <p:sp>
        <p:nvSpPr>
          <p:cNvPr id="4" name="TextBox 3">
            <a:extLst>
              <a:ext uri="{FF2B5EF4-FFF2-40B4-BE49-F238E27FC236}">
                <a16:creationId xmlns:a16="http://schemas.microsoft.com/office/drawing/2014/main" id="{FCA6CD1E-C765-4762-94BF-995558E37968}"/>
              </a:ext>
            </a:extLst>
          </p:cNvPr>
          <p:cNvSpPr txBox="1"/>
          <p:nvPr/>
        </p:nvSpPr>
        <p:spPr>
          <a:xfrm>
            <a:off x="0" y="4017448"/>
            <a:ext cx="1005403" cy="369332"/>
          </a:xfrm>
          <a:prstGeom prst="rect">
            <a:avLst/>
          </a:prstGeom>
          <a:noFill/>
        </p:spPr>
        <p:txBody>
          <a:bodyPr wrap="none" rtlCol="0">
            <a:spAutoFit/>
          </a:bodyPr>
          <a:lstStyle/>
          <a:p>
            <a:r>
              <a:rPr lang="en-CA" dirty="0">
                <a:solidFill>
                  <a:srgbClr val="FF0000"/>
                </a:solidFill>
              </a:rPr>
              <a:t>Indents!</a:t>
            </a:r>
          </a:p>
        </p:txBody>
      </p:sp>
      <p:sp>
        <p:nvSpPr>
          <p:cNvPr id="8" name="TextBox 7">
            <a:extLst>
              <a:ext uri="{FF2B5EF4-FFF2-40B4-BE49-F238E27FC236}">
                <a16:creationId xmlns:a16="http://schemas.microsoft.com/office/drawing/2014/main" id="{DBBF637A-652D-42C7-A972-1DFC89FCE2FC}"/>
              </a:ext>
            </a:extLst>
          </p:cNvPr>
          <p:cNvSpPr txBox="1"/>
          <p:nvPr/>
        </p:nvSpPr>
        <p:spPr>
          <a:xfrm>
            <a:off x="5007336" y="6155520"/>
            <a:ext cx="3506088" cy="369332"/>
          </a:xfrm>
          <a:prstGeom prst="rect">
            <a:avLst/>
          </a:prstGeom>
          <a:noFill/>
        </p:spPr>
        <p:txBody>
          <a:bodyPr wrap="none" rtlCol="0">
            <a:spAutoFit/>
          </a:bodyPr>
          <a:lstStyle/>
          <a:p>
            <a:r>
              <a:rPr lang="en-CA" dirty="0">
                <a:solidFill>
                  <a:srgbClr val="FF0000"/>
                </a:solidFill>
              </a:rPr>
              <a:t>Less-ambiguous variable names</a:t>
            </a:r>
          </a:p>
        </p:txBody>
      </p:sp>
      <p:cxnSp>
        <p:nvCxnSpPr>
          <p:cNvPr id="12" name="Straight Arrow Connector 11">
            <a:extLst>
              <a:ext uri="{FF2B5EF4-FFF2-40B4-BE49-F238E27FC236}">
                <a16:creationId xmlns:a16="http://schemas.microsoft.com/office/drawing/2014/main" id="{B17B491F-91B1-4815-93A2-9A16708FFEFB}"/>
              </a:ext>
            </a:extLst>
          </p:cNvPr>
          <p:cNvCxnSpPr>
            <a:cxnSpLocks/>
            <a:stCxn id="8" idx="1"/>
          </p:cNvCxnSpPr>
          <p:nvPr/>
        </p:nvCxnSpPr>
        <p:spPr>
          <a:xfrm flipV="1">
            <a:off x="5007336" y="5397370"/>
            <a:ext cx="1233208" cy="9428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F30B83-3BB8-400D-A3DF-3B8A993E2A24}"/>
              </a:ext>
            </a:extLst>
          </p:cNvPr>
          <p:cNvCxnSpPr>
            <a:cxnSpLocks/>
          </p:cNvCxnSpPr>
          <p:nvPr/>
        </p:nvCxnSpPr>
        <p:spPr>
          <a:xfrm flipH="1" flipV="1">
            <a:off x="4647414" y="5580000"/>
            <a:ext cx="359923" cy="7466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705D4C-8DD9-445B-B243-43076B03FCCE}"/>
              </a:ext>
            </a:extLst>
          </p:cNvPr>
          <p:cNvCxnSpPr>
            <a:cxnSpLocks/>
            <a:stCxn id="4" idx="0"/>
          </p:cNvCxnSpPr>
          <p:nvPr/>
        </p:nvCxnSpPr>
        <p:spPr>
          <a:xfrm flipV="1">
            <a:off x="502702" y="3429000"/>
            <a:ext cx="959901" cy="5884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731DEF-49D9-4826-8A0C-F147854572E3}"/>
              </a:ext>
            </a:extLst>
          </p:cNvPr>
          <p:cNvCxnSpPr>
            <a:cxnSpLocks/>
            <a:stCxn id="4" idx="3"/>
          </p:cNvCxnSpPr>
          <p:nvPr/>
        </p:nvCxnSpPr>
        <p:spPr>
          <a:xfrm>
            <a:off x="1005403" y="4202114"/>
            <a:ext cx="587727" cy="6332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830AE1B-F556-49D1-8603-F2CE750E113D}"/>
              </a:ext>
            </a:extLst>
          </p:cNvPr>
          <p:cNvCxnSpPr>
            <a:cxnSpLocks/>
          </p:cNvCxnSpPr>
          <p:nvPr/>
        </p:nvCxnSpPr>
        <p:spPr>
          <a:xfrm>
            <a:off x="1005403" y="4228154"/>
            <a:ext cx="1492700" cy="11104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281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Quiz</a:t>
            </a:r>
            <a:endParaRPr lang="en-US" sz="2400" b="0" strike="noStrike" spc="-1" dirty="0">
              <a:latin typeface="Arial"/>
            </a:endParaRPr>
          </a:p>
        </p:txBody>
      </p:sp>
      <p:sp>
        <p:nvSpPr>
          <p:cNvPr id="111"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00">
              <a:lnSpc>
                <a:spcPct val="100000"/>
              </a:lnSpc>
              <a:spcBef>
                <a:spcPts val="499"/>
              </a:spcBef>
              <a:buClr>
                <a:srgbClr val="000000"/>
              </a:buClr>
            </a:pPr>
            <a:r>
              <a:rPr lang="en-US" sz="2500" strike="noStrike" spc="-1" dirty="0">
                <a:solidFill>
                  <a:srgbClr val="000000"/>
                </a:solidFill>
                <a:latin typeface="Calibri"/>
                <a:ea typeface="DejaVu Sans"/>
              </a:rPr>
              <a:t>Given a 2-D array, create a function that sorts each row or column of the array in ascending order and gives </a:t>
            </a:r>
            <a:r>
              <a:rPr lang="en-US" sz="2500" spc="-1" dirty="0">
                <a:solidFill>
                  <a:srgbClr val="000000"/>
                </a:solidFill>
                <a:latin typeface="Calibri"/>
                <a:ea typeface="DejaVu Sans"/>
              </a:rPr>
              <a:t>its sorted linear indices</a:t>
            </a:r>
            <a:r>
              <a:rPr lang="en-US" sz="2500" strike="noStrike" spc="-1" dirty="0">
                <a:solidFill>
                  <a:srgbClr val="000000"/>
                </a:solidFill>
                <a:latin typeface="Calibri"/>
                <a:ea typeface="DejaVu Sans"/>
              </a:rPr>
              <a:t>.</a:t>
            </a:r>
            <a:endParaRPr lang="en-US" sz="2500" spc="-1" dirty="0">
              <a:solidFill>
                <a:srgbClr val="000000"/>
              </a:solidFill>
              <a:latin typeface="Calibri"/>
            </a:endParaRPr>
          </a:p>
          <a:p>
            <a:pPr marL="1800">
              <a:lnSpc>
                <a:spcPct val="100000"/>
              </a:lnSpc>
              <a:spcBef>
                <a:spcPts val="499"/>
              </a:spcBef>
              <a:buClr>
                <a:srgbClr val="000000"/>
              </a:buClr>
            </a:pPr>
            <a:r>
              <a:rPr lang="en-US" sz="2500" spc="-1" dirty="0">
                <a:solidFill>
                  <a:srgbClr val="000000"/>
                </a:solidFill>
                <a:latin typeface="Calibri"/>
              </a:rPr>
              <a:t>Sample array: 			     Output (sorted array, linear index):</a:t>
            </a:r>
            <a:endParaRPr lang="en-US" sz="2500" b="0" strike="noStrike" spc="-1" dirty="0">
              <a:latin typeface="Arial"/>
            </a:endParaRPr>
          </a:p>
        </p:txBody>
      </p:sp>
      <p:pic>
        <p:nvPicPr>
          <p:cNvPr id="6" name="Picture 5">
            <a:extLst>
              <a:ext uri="{FF2B5EF4-FFF2-40B4-BE49-F238E27FC236}">
                <a16:creationId xmlns:a16="http://schemas.microsoft.com/office/drawing/2014/main" id="{6ED33A71-86C8-4095-9243-CDF4A3CBE94B}"/>
              </a:ext>
            </a:extLst>
          </p:cNvPr>
          <p:cNvPicPr>
            <a:picLocks noChangeAspect="1"/>
          </p:cNvPicPr>
          <p:nvPr/>
        </p:nvPicPr>
        <p:blipFill>
          <a:blip r:embed="rId3"/>
          <a:stretch>
            <a:fillRect/>
          </a:stretch>
        </p:blipFill>
        <p:spPr>
          <a:xfrm>
            <a:off x="7272034" y="5925233"/>
            <a:ext cx="4404799" cy="477054"/>
          </a:xfrm>
          <a:prstGeom prst="rect">
            <a:avLst/>
          </a:prstGeom>
        </p:spPr>
      </p:pic>
      <p:sp>
        <p:nvSpPr>
          <p:cNvPr id="9" name="Arrow: Right 8">
            <a:extLst>
              <a:ext uri="{FF2B5EF4-FFF2-40B4-BE49-F238E27FC236}">
                <a16:creationId xmlns:a16="http://schemas.microsoft.com/office/drawing/2014/main" id="{0EE80FC4-0359-425C-BC7F-F89EBD65BCD9}"/>
              </a:ext>
            </a:extLst>
          </p:cNvPr>
          <p:cNvSpPr/>
          <p:nvPr/>
        </p:nvSpPr>
        <p:spPr>
          <a:xfrm>
            <a:off x="4630356" y="3640442"/>
            <a:ext cx="443181" cy="2780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8CD3FE6E-B48C-41F3-9407-6A5DCDC11D69}"/>
              </a:ext>
            </a:extLst>
          </p:cNvPr>
          <p:cNvSpPr/>
          <p:nvPr/>
        </p:nvSpPr>
        <p:spPr>
          <a:xfrm>
            <a:off x="4689711" y="5786188"/>
            <a:ext cx="443181" cy="2780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CA032FC4-1DEB-40B7-815E-1C4E0066FDA9}"/>
              </a:ext>
            </a:extLst>
          </p:cNvPr>
          <p:cNvSpPr txBox="1"/>
          <p:nvPr/>
        </p:nvSpPr>
        <p:spPr>
          <a:xfrm>
            <a:off x="5393686" y="2342915"/>
            <a:ext cx="2056910" cy="477054"/>
          </a:xfrm>
          <a:prstGeom prst="rect">
            <a:avLst/>
          </a:prstGeom>
          <a:noFill/>
        </p:spPr>
        <p:txBody>
          <a:bodyPr wrap="none" rtlCol="0">
            <a:spAutoFit/>
          </a:bodyPr>
          <a:lstStyle/>
          <a:p>
            <a:r>
              <a:rPr lang="en-CA" sz="2500" u="sng" dirty="0">
                <a:solidFill>
                  <a:srgbClr val="FF0000"/>
                </a:solidFill>
              </a:rPr>
              <a:t>Sorted Array:</a:t>
            </a:r>
          </a:p>
        </p:txBody>
      </p:sp>
      <p:sp>
        <p:nvSpPr>
          <p:cNvPr id="12" name="TextBox 11">
            <a:extLst>
              <a:ext uri="{FF2B5EF4-FFF2-40B4-BE49-F238E27FC236}">
                <a16:creationId xmlns:a16="http://schemas.microsoft.com/office/drawing/2014/main" id="{241449B1-902B-4C86-B2C1-E2317E0FD63C}"/>
              </a:ext>
            </a:extLst>
          </p:cNvPr>
          <p:cNvSpPr txBox="1"/>
          <p:nvPr/>
        </p:nvSpPr>
        <p:spPr>
          <a:xfrm>
            <a:off x="5393685" y="5504580"/>
            <a:ext cx="4135043" cy="477054"/>
          </a:xfrm>
          <a:prstGeom prst="rect">
            <a:avLst/>
          </a:prstGeom>
          <a:noFill/>
        </p:spPr>
        <p:txBody>
          <a:bodyPr wrap="none" rtlCol="0">
            <a:spAutoFit/>
          </a:bodyPr>
          <a:lstStyle/>
          <a:p>
            <a:r>
              <a:rPr lang="en-CA" sz="2500" u="sng" dirty="0">
                <a:solidFill>
                  <a:srgbClr val="FF0000"/>
                </a:solidFill>
              </a:rPr>
              <a:t>Sorted Array’s Linear Index:</a:t>
            </a:r>
          </a:p>
        </p:txBody>
      </p:sp>
      <p:graphicFrame>
        <p:nvGraphicFramePr>
          <p:cNvPr id="8" name="Table 7">
            <a:extLst>
              <a:ext uri="{FF2B5EF4-FFF2-40B4-BE49-F238E27FC236}">
                <a16:creationId xmlns:a16="http://schemas.microsoft.com/office/drawing/2014/main" id="{FD74F6A8-EC28-43E5-8F5C-0EAA6F6FA2DC}"/>
              </a:ext>
            </a:extLst>
          </p:cNvPr>
          <p:cNvGraphicFramePr>
            <a:graphicFrameLocks noGrp="1"/>
          </p:cNvGraphicFramePr>
          <p:nvPr>
            <p:extLst>
              <p:ext uri="{D42A27DB-BD31-4B8C-83A1-F6EECF244321}">
                <p14:modId xmlns:p14="http://schemas.microsoft.com/office/powerpoint/2010/main" val="3572133287"/>
              </p:ext>
            </p:extLst>
          </p:nvPr>
        </p:nvGraphicFramePr>
        <p:xfrm>
          <a:off x="334785" y="2818097"/>
          <a:ext cx="3940404" cy="3017520"/>
        </p:xfrm>
        <a:graphic>
          <a:graphicData uri="http://schemas.openxmlformats.org/drawingml/2006/table">
            <a:tbl>
              <a:tblPr firstRow="1" bandRow="1">
                <a:tableStyleId>{5940675A-B579-460E-94D1-54222C63F5DA}</a:tableStyleId>
              </a:tblPr>
              <a:tblGrid>
                <a:gridCol w="1313468">
                  <a:extLst>
                    <a:ext uri="{9D8B030D-6E8A-4147-A177-3AD203B41FA5}">
                      <a16:colId xmlns:a16="http://schemas.microsoft.com/office/drawing/2014/main" val="3380473027"/>
                    </a:ext>
                  </a:extLst>
                </a:gridCol>
                <a:gridCol w="1313468">
                  <a:extLst>
                    <a:ext uri="{9D8B030D-6E8A-4147-A177-3AD203B41FA5}">
                      <a16:colId xmlns:a16="http://schemas.microsoft.com/office/drawing/2014/main" val="2677173590"/>
                    </a:ext>
                  </a:extLst>
                </a:gridCol>
                <a:gridCol w="1313468">
                  <a:extLst>
                    <a:ext uri="{9D8B030D-6E8A-4147-A177-3AD203B41FA5}">
                      <a16:colId xmlns:a16="http://schemas.microsoft.com/office/drawing/2014/main" val="2143934680"/>
                    </a:ext>
                  </a:extLst>
                </a:gridCol>
              </a:tblGrid>
              <a:tr h="903111">
                <a:tc>
                  <a:txBody>
                    <a:bodyPr/>
                    <a:lstStyle/>
                    <a:p>
                      <a:pPr algn="ctr"/>
                      <a:r>
                        <a:rPr lang="en-CA" sz="6000" dirty="0">
                          <a:latin typeface="Calibri" panose="020F0502020204030204" pitchFamily="34" charset="0"/>
                          <a:cs typeface="Calibri" panose="020F0502020204030204" pitchFamily="34" charset="0"/>
                        </a:rPr>
                        <a:t>3</a:t>
                      </a:r>
                      <a:r>
                        <a:rPr lang="en-CA" sz="6000" baseline="30000" dirty="0">
                          <a:latin typeface="Calibri" panose="020F0502020204030204" pitchFamily="34" charset="0"/>
                          <a:cs typeface="Calibri" panose="020F0502020204030204" pitchFamily="34" charset="0"/>
                        </a:rPr>
                        <a:t>1</a:t>
                      </a:r>
                    </a:p>
                  </a:txBody>
                  <a:tcPr/>
                </a:tc>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4</a:t>
                      </a:r>
                    </a:p>
                  </a:txBody>
                  <a:tcPr/>
                </a:tc>
                <a:tc>
                  <a:txBody>
                    <a:bodyPr/>
                    <a:lstStyle/>
                    <a:p>
                      <a:pPr algn="ctr"/>
                      <a:r>
                        <a:rPr lang="en-CA" sz="6000" dirty="0">
                          <a:latin typeface="Calibri" panose="020F0502020204030204" pitchFamily="34" charset="0"/>
                          <a:cs typeface="Calibri" panose="020F0502020204030204" pitchFamily="34" charset="0"/>
                        </a:rPr>
                        <a:t>2</a:t>
                      </a:r>
                      <a:r>
                        <a:rPr lang="en-CA" sz="6000" baseline="30000" dirty="0">
                          <a:latin typeface="Calibri" panose="020F0502020204030204" pitchFamily="34" charset="0"/>
                          <a:cs typeface="Calibri" panose="020F0502020204030204" pitchFamily="34" charset="0"/>
                        </a:rPr>
                        <a:t>7</a:t>
                      </a:r>
                    </a:p>
                  </a:txBody>
                  <a:tcPr/>
                </a:tc>
                <a:extLst>
                  <a:ext uri="{0D108BD9-81ED-4DB2-BD59-A6C34878D82A}">
                    <a16:rowId xmlns:a16="http://schemas.microsoft.com/office/drawing/2014/main" val="290253780"/>
                  </a:ext>
                </a:extLst>
              </a:tr>
              <a:tr h="903111">
                <a:tc>
                  <a:txBody>
                    <a:bodyPr/>
                    <a:lstStyle/>
                    <a:p>
                      <a:pPr algn="ctr"/>
                      <a:r>
                        <a:rPr lang="en-CA" sz="6000" dirty="0">
                          <a:latin typeface="Calibri" panose="020F0502020204030204" pitchFamily="34" charset="0"/>
                          <a:cs typeface="Calibri" panose="020F0502020204030204" pitchFamily="34" charset="0"/>
                        </a:rPr>
                        <a:t>5</a:t>
                      </a:r>
                      <a:r>
                        <a:rPr lang="en-CA" sz="6000" baseline="30000" dirty="0">
                          <a:latin typeface="Calibri" panose="020F0502020204030204" pitchFamily="34" charset="0"/>
                          <a:cs typeface="Calibri" panose="020F0502020204030204" pitchFamily="34" charset="0"/>
                        </a:rPr>
                        <a:t>2</a:t>
                      </a:r>
                    </a:p>
                  </a:txBody>
                  <a:tcPr/>
                </a:tc>
                <a:tc>
                  <a:txBody>
                    <a:bodyPr/>
                    <a:lstStyle/>
                    <a:p>
                      <a:pPr algn="ctr"/>
                      <a:r>
                        <a:rPr lang="en-CA" sz="6000" dirty="0">
                          <a:latin typeface="Calibri" panose="020F0502020204030204" pitchFamily="34" charset="0"/>
                          <a:cs typeface="Calibri" panose="020F0502020204030204" pitchFamily="34" charset="0"/>
                        </a:rPr>
                        <a:t>6</a:t>
                      </a:r>
                      <a:r>
                        <a:rPr lang="en-CA" sz="6000" baseline="30000" dirty="0">
                          <a:latin typeface="Calibri" panose="020F0502020204030204" pitchFamily="34" charset="0"/>
                          <a:cs typeface="Calibri" panose="020F0502020204030204" pitchFamily="34" charset="0"/>
                        </a:rPr>
                        <a:t>5</a:t>
                      </a:r>
                    </a:p>
                  </a:txBody>
                  <a:tcPr/>
                </a:tc>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8</a:t>
                      </a:r>
                    </a:p>
                  </a:txBody>
                  <a:tcPr/>
                </a:tc>
                <a:extLst>
                  <a:ext uri="{0D108BD9-81ED-4DB2-BD59-A6C34878D82A}">
                    <a16:rowId xmlns:a16="http://schemas.microsoft.com/office/drawing/2014/main" val="1070490639"/>
                  </a:ext>
                </a:extLst>
              </a:tr>
              <a:tr h="903111">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3</a:t>
                      </a:r>
                    </a:p>
                  </a:txBody>
                  <a:tcPr/>
                </a:tc>
                <a:tc>
                  <a:txBody>
                    <a:bodyPr/>
                    <a:lstStyle/>
                    <a:p>
                      <a:pPr algn="ctr"/>
                      <a:r>
                        <a:rPr lang="en-CA" sz="6000" dirty="0">
                          <a:latin typeface="Calibri" panose="020F0502020204030204" pitchFamily="34" charset="0"/>
                          <a:cs typeface="Calibri" panose="020F0502020204030204" pitchFamily="34" charset="0"/>
                        </a:rPr>
                        <a:t>8</a:t>
                      </a:r>
                      <a:r>
                        <a:rPr lang="en-CA" sz="6000" baseline="30000" dirty="0">
                          <a:latin typeface="Calibri" panose="020F0502020204030204" pitchFamily="34" charset="0"/>
                          <a:cs typeface="Calibri" panose="020F0502020204030204" pitchFamily="34" charset="0"/>
                        </a:rPr>
                        <a:t>6</a:t>
                      </a:r>
                    </a:p>
                  </a:txBody>
                  <a:tcPr/>
                </a:tc>
                <a:tc>
                  <a:txBody>
                    <a:bodyPr/>
                    <a:lstStyle/>
                    <a:p>
                      <a:pPr algn="ctr"/>
                      <a:r>
                        <a:rPr lang="en-CA" sz="6000" dirty="0">
                          <a:latin typeface="Calibri" panose="020F0502020204030204" pitchFamily="34" charset="0"/>
                          <a:cs typeface="Calibri" panose="020F0502020204030204" pitchFamily="34" charset="0"/>
                        </a:rPr>
                        <a:t>4</a:t>
                      </a:r>
                      <a:r>
                        <a:rPr lang="en-CA" sz="6000" baseline="30000" dirty="0">
                          <a:latin typeface="Calibri" panose="020F0502020204030204" pitchFamily="34" charset="0"/>
                          <a:cs typeface="Calibri" panose="020F0502020204030204" pitchFamily="34" charset="0"/>
                        </a:rPr>
                        <a:t>9</a:t>
                      </a:r>
                    </a:p>
                  </a:txBody>
                  <a:tcPr/>
                </a:tc>
                <a:extLst>
                  <a:ext uri="{0D108BD9-81ED-4DB2-BD59-A6C34878D82A}">
                    <a16:rowId xmlns:a16="http://schemas.microsoft.com/office/drawing/2014/main" val="78832962"/>
                  </a:ext>
                </a:extLst>
              </a:tr>
            </a:tbl>
          </a:graphicData>
        </a:graphic>
      </p:graphicFrame>
      <p:graphicFrame>
        <p:nvGraphicFramePr>
          <p:cNvPr id="14" name="Table 13">
            <a:extLst>
              <a:ext uri="{FF2B5EF4-FFF2-40B4-BE49-F238E27FC236}">
                <a16:creationId xmlns:a16="http://schemas.microsoft.com/office/drawing/2014/main" id="{D766F88E-F79D-45DC-AA93-8F2B9BC6F0C7}"/>
              </a:ext>
            </a:extLst>
          </p:cNvPr>
          <p:cNvGraphicFramePr>
            <a:graphicFrameLocks noGrp="1"/>
          </p:cNvGraphicFramePr>
          <p:nvPr>
            <p:extLst>
              <p:ext uri="{D42A27DB-BD31-4B8C-83A1-F6EECF244321}">
                <p14:modId xmlns:p14="http://schemas.microsoft.com/office/powerpoint/2010/main" val="1648846535"/>
              </p:ext>
            </p:extLst>
          </p:nvPr>
        </p:nvGraphicFramePr>
        <p:xfrm>
          <a:off x="7416323" y="2433736"/>
          <a:ext cx="3940404" cy="3017520"/>
        </p:xfrm>
        <a:graphic>
          <a:graphicData uri="http://schemas.openxmlformats.org/drawingml/2006/table">
            <a:tbl>
              <a:tblPr firstRow="1" bandRow="1">
                <a:tableStyleId>{5940675A-B579-460E-94D1-54222C63F5DA}</a:tableStyleId>
              </a:tblPr>
              <a:tblGrid>
                <a:gridCol w="1313468">
                  <a:extLst>
                    <a:ext uri="{9D8B030D-6E8A-4147-A177-3AD203B41FA5}">
                      <a16:colId xmlns:a16="http://schemas.microsoft.com/office/drawing/2014/main" val="3380473027"/>
                    </a:ext>
                  </a:extLst>
                </a:gridCol>
                <a:gridCol w="1313468">
                  <a:extLst>
                    <a:ext uri="{9D8B030D-6E8A-4147-A177-3AD203B41FA5}">
                      <a16:colId xmlns:a16="http://schemas.microsoft.com/office/drawing/2014/main" val="2677173590"/>
                    </a:ext>
                  </a:extLst>
                </a:gridCol>
                <a:gridCol w="1313468">
                  <a:extLst>
                    <a:ext uri="{9D8B030D-6E8A-4147-A177-3AD203B41FA5}">
                      <a16:colId xmlns:a16="http://schemas.microsoft.com/office/drawing/2014/main" val="2143934680"/>
                    </a:ext>
                  </a:extLst>
                </a:gridCol>
              </a:tblGrid>
              <a:tr h="903111">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4</a:t>
                      </a:r>
                    </a:p>
                  </a:txBody>
                  <a:tcPr/>
                </a:tc>
                <a:tc>
                  <a:txBody>
                    <a:bodyPr/>
                    <a:lstStyle/>
                    <a:p>
                      <a:pPr algn="ctr"/>
                      <a:r>
                        <a:rPr lang="en-CA" sz="6000" dirty="0">
                          <a:latin typeface="Calibri" panose="020F0502020204030204" pitchFamily="34" charset="0"/>
                          <a:cs typeface="Calibri" panose="020F0502020204030204" pitchFamily="34" charset="0"/>
                        </a:rPr>
                        <a:t>2</a:t>
                      </a:r>
                      <a:r>
                        <a:rPr lang="en-CA" sz="6000" baseline="30000" dirty="0">
                          <a:latin typeface="Calibri" panose="020F0502020204030204" pitchFamily="34" charset="0"/>
                          <a:cs typeface="Calibri" panose="020F0502020204030204" pitchFamily="34" charset="0"/>
                        </a:rPr>
                        <a:t>7</a:t>
                      </a:r>
                    </a:p>
                  </a:txBody>
                  <a:tcPr/>
                </a:tc>
                <a:tc>
                  <a:txBody>
                    <a:bodyPr/>
                    <a:lstStyle/>
                    <a:p>
                      <a:pPr algn="ctr"/>
                      <a:r>
                        <a:rPr lang="en-CA" sz="6000" dirty="0">
                          <a:latin typeface="Calibri" panose="020F0502020204030204" pitchFamily="34" charset="0"/>
                          <a:cs typeface="Calibri" panose="020F0502020204030204" pitchFamily="34" charset="0"/>
                        </a:rPr>
                        <a:t>3</a:t>
                      </a:r>
                      <a:r>
                        <a:rPr lang="en-CA" sz="6000" baseline="300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90253780"/>
                  </a:ext>
                </a:extLst>
              </a:tr>
              <a:tr h="903111">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8</a:t>
                      </a:r>
                    </a:p>
                  </a:txBody>
                  <a:tcPr/>
                </a:tc>
                <a:tc>
                  <a:txBody>
                    <a:bodyPr/>
                    <a:lstStyle/>
                    <a:p>
                      <a:pPr algn="ctr"/>
                      <a:r>
                        <a:rPr lang="en-CA" sz="6000" dirty="0">
                          <a:latin typeface="Calibri" panose="020F0502020204030204" pitchFamily="34" charset="0"/>
                          <a:cs typeface="Calibri" panose="020F0502020204030204" pitchFamily="34" charset="0"/>
                        </a:rPr>
                        <a:t>5</a:t>
                      </a:r>
                      <a:r>
                        <a:rPr lang="en-CA" sz="6000" baseline="30000" dirty="0">
                          <a:latin typeface="Calibri" panose="020F0502020204030204" pitchFamily="34" charset="0"/>
                          <a:cs typeface="Calibri" panose="020F0502020204030204" pitchFamily="34" charset="0"/>
                        </a:rPr>
                        <a:t>2</a:t>
                      </a:r>
                    </a:p>
                  </a:txBody>
                  <a:tcPr/>
                </a:tc>
                <a:tc>
                  <a:txBody>
                    <a:bodyPr/>
                    <a:lstStyle/>
                    <a:p>
                      <a:pPr algn="ctr"/>
                      <a:r>
                        <a:rPr lang="en-CA" sz="6000" dirty="0">
                          <a:latin typeface="Calibri" panose="020F0502020204030204" pitchFamily="34" charset="0"/>
                          <a:cs typeface="Calibri" panose="020F0502020204030204" pitchFamily="34" charset="0"/>
                        </a:rPr>
                        <a:t>6</a:t>
                      </a:r>
                      <a:r>
                        <a:rPr lang="en-CA" sz="6000" baseline="300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1070490639"/>
                  </a:ext>
                </a:extLst>
              </a:tr>
              <a:tr h="903111">
                <a:tc>
                  <a:txBody>
                    <a:bodyPr/>
                    <a:lstStyle/>
                    <a:p>
                      <a:pPr algn="ctr"/>
                      <a:r>
                        <a:rPr lang="en-CA" sz="6000" dirty="0">
                          <a:latin typeface="Calibri" panose="020F0502020204030204" pitchFamily="34" charset="0"/>
                          <a:cs typeface="Calibri" panose="020F0502020204030204" pitchFamily="34" charset="0"/>
                        </a:rPr>
                        <a:t>1</a:t>
                      </a:r>
                      <a:r>
                        <a:rPr lang="en-CA" sz="6000" baseline="30000" dirty="0">
                          <a:latin typeface="Calibri" panose="020F0502020204030204" pitchFamily="34" charset="0"/>
                          <a:cs typeface="Calibri" panose="020F0502020204030204" pitchFamily="34" charset="0"/>
                        </a:rPr>
                        <a:t>3</a:t>
                      </a:r>
                    </a:p>
                  </a:txBody>
                  <a:tcPr/>
                </a:tc>
                <a:tc>
                  <a:txBody>
                    <a:bodyPr/>
                    <a:lstStyle/>
                    <a:p>
                      <a:pPr algn="ctr"/>
                      <a:r>
                        <a:rPr lang="en-CA" sz="6000" dirty="0">
                          <a:latin typeface="Calibri" panose="020F0502020204030204" pitchFamily="34" charset="0"/>
                          <a:cs typeface="Calibri" panose="020F0502020204030204" pitchFamily="34" charset="0"/>
                        </a:rPr>
                        <a:t>4</a:t>
                      </a:r>
                      <a:r>
                        <a:rPr lang="en-CA" sz="6000" baseline="30000" dirty="0">
                          <a:latin typeface="Calibri" panose="020F0502020204030204" pitchFamily="34" charset="0"/>
                          <a:cs typeface="Calibri" panose="020F0502020204030204" pitchFamily="34" charset="0"/>
                        </a:rPr>
                        <a:t>9</a:t>
                      </a:r>
                    </a:p>
                  </a:txBody>
                  <a:tcPr/>
                </a:tc>
                <a:tc>
                  <a:txBody>
                    <a:bodyPr/>
                    <a:lstStyle/>
                    <a:p>
                      <a:pPr algn="ctr"/>
                      <a:r>
                        <a:rPr lang="en-CA" sz="6000" dirty="0">
                          <a:latin typeface="Calibri" panose="020F0502020204030204" pitchFamily="34" charset="0"/>
                          <a:cs typeface="Calibri" panose="020F0502020204030204" pitchFamily="34" charset="0"/>
                        </a:rPr>
                        <a:t>8</a:t>
                      </a:r>
                      <a:r>
                        <a:rPr lang="en-CA" sz="6000" baseline="30000" dirty="0">
                          <a:latin typeface="Calibri" panose="020F0502020204030204" pitchFamily="34" charset="0"/>
                          <a:cs typeface="Calibri" panose="020F0502020204030204" pitchFamily="34" charset="0"/>
                        </a:rPr>
                        <a:t>6</a:t>
                      </a:r>
                    </a:p>
                  </a:txBody>
                  <a:tcPr/>
                </a:tc>
                <a:extLst>
                  <a:ext uri="{0D108BD9-81ED-4DB2-BD59-A6C34878D82A}">
                    <a16:rowId xmlns:a16="http://schemas.microsoft.com/office/drawing/2014/main" val="78832962"/>
                  </a:ext>
                </a:extLst>
              </a:tr>
            </a:tbl>
          </a:graphicData>
        </a:graphic>
      </p:graphicFrame>
      <p:sp>
        <p:nvSpPr>
          <p:cNvPr id="11" name="Oval 10">
            <a:extLst>
              <a:ext uri="{FF2B5EF4-FFF2-40B4-BE49-F238E27FC236}">
                <a16:creationId xmlns:a16="http://schemas.microsoft.com/office/drawing/2014/main" id="{B4D6474A-1FAD-40A8-A968-63194B5D61FB}"/>
              </a:ext>
            </a:extLst>
          </p:cNvPr>
          <p:cNvSpPr/>
          <p:nvPr/>
        </p:nvSpPr>
        <p:spPr>
          <a:xfrm>
            <a:off x="979421" y="2956560"/>
            <a:ext cx="432819" cy="472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Arrow Connector 14">
            <a:extLst>
              <a:ext uri="{FF2B5EF4-FFF2-40B4-BE49-F238E27FC236}">
                <a16:creationId xmlns:a16="http://schemas.microsoft.com/office/drawing/2014/main" id="{4D1CE822-1B50-4F1B-A775-8018A7B2F1F9}"/>
              </a:ext>
            </a:extLst>
          </p:cNvPr>
          <p:cNvCxnSpPr>
            <a:stCxn id="11" idx="0"/>
          </p:cNvCxnSpPr>
          <p:nvPr/>
        </p:nvCxnSpPr>
        <p:spPr>
          <a:xfrm flipV="1">
            <a:off x="1195831" y="2672080"/>
            <a:ext cx="1171449" cy="2844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0A3D07-0A02-4734-8199-6DB39563F0D3}"/>
              </a:ext>
            </a:extLst>
          </p:cNvPr>
          <p:cNvSpPr txBox="1"/>
          <p:nvPr/>
        </p:nvSpPr>
        <p:spPr>
          <a:xfrm>
            <a:off x="2419774" y="2314817"/>
            <a:ext cx="1970143" cy="461665"/>
          </a:xfrm>
          <a:prstGeom prst="rect">
            <a:avLst/>
          </a:prstGeom>
          <a:noFill/>
        </p:spPr>
        <p:txBody>
          <a:bodyPr wrap="square" rtlCol="0">
            <a:spAutoFit/>
          </a:bodyPr>
          <a:lstStyle/>
          <a:p>
            <a:r>
              <a:rPr lang="en-CA" sz="2400" dirty="0">
                <a:solidFill>
                  <a:srgbClr val="FF0000"/>
                </a:solidFill>
              </a:rPr>
              <a:t>Linear Index!</a:t>
            </a:r>
          </a:p>
        </p:txBody>
      </p:sp>
      <p:sp>
        <p:nvSpPr>
          <p:cNvPr id="19" name="TextBox 18">
            <a:extLst>
              <a:ext uri="{FF2B5EF4-FFF2-40B4-BE49-F238E27FC236}">
                <a16:creationId xmlns:a16="http://schemas.microsoft.com/office/drawing/2014/main" id="{CF621830-2917-4472-AA32-B49834D740F6}"/>
              </a:ext>
            </a:extLst>
          </p:cNvPr>
          <p:cNvSpPr txBox="1"/>
          <p:nvPr/>
        </p:nvSpPr>
        <p:spPr>
          <a:xfrm>
            <a:off x="0" y="6020523"/>
            <a:ext cx="5045517" cy="830997"/>
          </a:xfrm>
          <a:prstGeom prst="rect">
            <a:avLst/>
          </a:prstGeom>
          <a:noFill/>
        </p:spPr>
        <p:txBody>
          <a:bodyPr wrap="square" rtlCol="0">
            <a:spAutoFit/>
          </a:bodyPr>
          <a:lstStyle/>
          <a:p>
            <a:r>
              <a:rPr lang="en-CA" sz="2400" dirty="0"/>
              <a:t>Feel free to share your pseudocode with your classmates </a:t>
            </a:r>
            <a:r>
              <a:rPr lang="en-CA" sz="2400" dirty="0">
                <a:hlinkClick r:id="rId4"/>
              </a:rPr>
              <a:t>here</a:t>
            </a:r>
            <a:endParaRPr lang="en-CA" sz="24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Quiz Answer</a:t>
            </a:r>
            <a:endParaRPr lang="en-US" sz="2400" b="0" strike="noStrike" spc="-1" dirty="0">
              <a:latin typeface="Arial"/>
            </a:endParaRPr>
          </a:p>
        </p:txBody>
      </p:sp>
      <p:sp>
        <p:nvSpPr>
          <p:cNvPr id="4" name="TextBox 3">
            <a:extLst>
              <a:ext uri="{FF2B5EF4-FFF2-40B4-BE49-F238E27FC236}">
                <a16:creationId xmlns:a16="http://schemas.microsoft.com/office/drawing/2014/main" id="{4C0A9C4F-3DEA-41F8-84EF-2FD5F6611735}"/>
              </a:ext>
            </a:extLst>
          </p:cNvPr>
          <p:cNvSpPr txBox="1"/>
          <p:nvPr/>
        </p:nvSpPr>
        <p:spPr>
          <a:xfrm>
            <a:off x="976510" y="1016000"/>
            <a:ext cx="10238980" cy="5632311"/>
          </a:xfrm>
          <a:prstGeom prst="rect">
            <a:avLst/>
          </a:prstGeom>
          <a:noFill/>
        </p:spPr>
        <p:txBody>
          <a:bodyPr wrap="square" rtlCol="0">
            <a:spAutoFit/>
          </a:bodyPr>
          <a:lstStyle/>
          <a:p>
            <a:r>
              <a:rPr lang="en-CA" sz="2000" b="1" u="sng" dirty="0"/>
              <a:t>Example Pseudocode:</a:t>
            </a:r>
          </a:p>
          <a:p>
            <a:r>
              <a:rPr lang="en-CA" sz="2000" b="1" dirty="0"/>
              <a:t>Function</a:t>
            </a:r>
            <a:r>
              <a:rPr lang="en-CA" sz="2000" dirty="0"/>
              <a:t>: Sort each row or column of the array</a:t>
            </a:r>
          </a:p>
          <a:p>
            <a:r>
              <a:rPr lang="en-CA" sz="2000" b="1" dirty="0"/>
              <a:t>Input</a:t>
            </a:r>
            <a:r>
              <a:rPr lang="en-CA" sz="2000" dirty="0"/>
              <a:t>: array_2D, </a:t>
            </a:r>
            <a:r>
              <a:rPr lang="en-CA" sz="2000" dirty="0" err="1"/>
              <a:t>sort_option</a:t>
            </a:r>
            <a:r>
              <a:rPr lang="en-CA" sz="2000" dirty="0"/>
              <a:t> (‘r’ for rows, ‘c’ for columns)</a:t>
            </a:r>
          </a:p>
          <a:p>
            <a:r>
              <a:rPr lang="en-CA" sz="2000" b="1" dirty="0"/>
              <a:t>Output</a:t>
            </a:r>
            <a:r>
              <a:rPr lang="en-CA" sz="2000" dirty="0"/>
              <a:t>: sorted_2D_array and </a:t>
            </a:r>
            <a:r>
              <a:rPr lang="en-CA" sz="2000" dirty="0" err="1"/>
              <a:t>linear_indicies</a:t>
            </a:r>
            <a:endParaRPr lang="en-CA" sz="2000" dirty="0"/>
          </a:p>
          <a:p>
            <a:r>
              <a:rPr lang="en-CA" sz="2000" b="1" dirty="0"/>
              <a:t>Pseudocode</a:t>
            </a:r>
            <a:r>
              <a:rPr lang="en-CA" sz="2000" dirty="0"/>
              <a:t>:</a:t>
            </a:r>
          </a:p>
          <a:p>
            <a:pPr marL="342900" indent="-342900">
              <a:buFont typeface="+mj-lt"/>
              <a:buAutoNum type="arabicPeriod"/>
            </a:pPr>
            <a:r>
              <a:rPr lang="en-CA" sz="2000" dirty="0"/>
              <a:t>Initialize an array of zeros of shape array_2D  and assign to variable ‘</a:t>
            </a:r>
            <a:r>
              <a:rPr lang="en-CA" sz="2000" dirty="0" err="1"/>
              <a:t>linear_indices</a:t>
            </a:r>
            <a:r>
              <a:rPr lang="en-CA" sz="2000" dirty="0"/>
              <a:t>’</a:t>
            </a:r>
          </a:p>
          <a:p>
            <a:pPr marL="342900" indent="-342900">
              <a:buFont typeface="+mj-lt"/>
              <a:buAutoNum type="arabicPeriod"/>
            </a:pPr>
            <a:r>
              <a:rPr lang="en-CA" sz="2000" dirty="0"/>
              <a:t>Initialize an array of zeros of shape array_2D and assign to variable ‘sorted_2D_array’</a:t>
            </a:r>
          </a:p>
          <a:p>
            <a:pPr marL="342900" indent="-342900">
              <a:buFont typeface="+mj-lt"/>
              <a:buAutoNum type="arabicPeriod"/>
            </a:pPr>
            <a:r>
              <a:rPr lang="en-CA" sz="2000" dirty="0"/>
              <a:t>If </a:t>
            </a:r>
            <a:r>
              <a:rPr lang="en-CA" sz="2000" dirty="0" err="1"/>
              <a:t>sort_option</a:t>
            </a:r>
            <a:r>
              <a:rPr lang="en-CA" sz="2000" dirty="0"/>
              <a:t> is ‘r’</a:t>
            </a:r>
          </a:p>
          <a:p>
            <a:pPr marL="857250" lvl="1" indent="-400050">
              <a:buFont typeface="+mj-lt"/>
              <a:buAutoNum type="romanUcPeriod"/>
            </a:pPr>
            <a:r>
              <a:rPr lang="en-CA" sz="2000" dirty="0"/>
              <a:t>Loop through each row</a:t>
            </a:r>
          </a:p>
          <a:p>
            <a:pPr marL="1257300" lvl="2" indent="-342900">
              <a:buFont typeface="+mj-lt"/>
              <a:buAutoNum type="alphaLcParenR"/>
            </a:pPr>
            <a:r>
              <a:rPr lang="en-CA" sz="2000" dirty="0"/>
              <a:t>Initialize row vector called “row” that contains its row values</a:t>
            </a:r>
          </a:p>
          <a:p>
            <a:pPr marL="1257300" lvl="2" indent="-342900">
              <a:buFont typeface="+mj-lt"/>
              <a:buAutoNum type="alphaLcParenR"/>
            </a:pPr>
            <a:r>
              <a:rPr lang="en-CA" sz="2000" dirty="0"/>
              <a:t>Initialize row vector called “</a:t>
            </a:r>
            <a:r>
              <a:rPr lang="en-CA" sz="2000" dirty="0" err="1"/>
              <a:t>row_indices</a:t>
            </a:r>
            <a:r>
              <a:rPr lang="en-CA" sz="2000" dirty="0"/>
              <a:t>” that contains its linear indices</a:t>
            </a:r>
          </a:p>
          <a:p>
            <a:pPr marL="1257300" lvl="2" indent="-342900">
              <a:buFont typeface="+mj-lt"/>
              <a:buAutoNum type="alphaLcParenR"/>
            </a:pPr>
            <a:r>
              <a:rPr lang="en-CA" sz="2000" dirty="0"/>
              <a:t>Sort row and update </a:t>
            </a:r>
            <a:r>
              <a:rPr lang="en-CA" sz="2000" dirty="0" err="1"/>
              <a:t>row_indices</a:t>
            </a:r>
            <a:r>
              <a:rPr lang="en-CA" sz="2000" dirty="0"/>
              <a:t> (Any sorting algorithm can be chosen)</a:t>
            </a:r>
          </a:p>
          <a:p>
            <a:pPr marL="1257300" lvl="2" indent="-342900">
              <a:buFont typeface="+mj-lt"/>
              <a:buAutoNum type="alphaLcParenR"/>
            </a:pPr>
            <a:r>
              <a:rPr lang="en-CA" sz="2000" dirty="0"/>
              <a:t>Assign the sorted row and </a:t>
            </a:r>
            <a:r>
              <a:rPr lang="en-CA" sz="2000" dirty="0" err="1"/>
              <a:t>row_indices</a:t>
            </a:r>
            <a:r>
              <a:rPr lang="en-CA" sz="2000" dirty="0"/>
              <a:t> to the corresponding row in sorted_2D_array and </a:t>
            </a:r>
            <a:r>
              <a:rPr lang="en-CA" sz="2000" dirty="0" err="1"/>
              <a:t>linear_indices</a:t>
            </a:r>
            <a:r>
              <a:rPr lang="en-CA" sz="2000" dirty="0"/>
              <a:t>, respectively</a:t>
            </a:r>
          </a:p>
          <a:p>
            <a:pPr marL="342900" indent="-342900">
              <a:buFont typeface="+mj-lt"/>
              <a:buAutoNum type="arabicPeriod"/>
            </a:pPr>
            <a:r>
              <a:rPr lang="en-CA" sz="2000" dirty="0"/>
              <a:t>If </a:t>
            </a:r>
            <a:r>
              <a:rPr lang="en-CA" sz="2000" dirty="0" err="1"/>
              <a:t>sort_option</a:t>
            </a:r>
            <a:r>
              <a:rPr lang="en-CA" sz="2000" dirty="0"/>
              <a:t> is ‘c’</a:t>
            </a:r>
          </a:p>
          <a:p>
            <a:pPr marL="857250" lvl="1" indent="-400050">
              <a:buFont typeface="+mj-lt"/>
              <a:buAutoNum type="romanUcPeriod"/>
            </a:pPr>
            <a:r>
              <a:rPr lang="en-CA" sz="2000" dirty="0"/>
              <a:t>Loop through each column</a:t>
            </a:r>
          </a:p>
          <a:p>
            <a:pPr marL="1257300" lvl="2" indent="-342900">
              <a:buFont typeface="+mj-lt"/>
              <a:buAutoNum type="alphaLcParenR"/>
            </a:pPr>
            <a:r>
              <a:rPr lang="en-CA" sz="2000" dirty="0"/>
              <a:t>Repeat steps like </a:t>
            </a:r>
            <a:r>
              <a:rPr lang="en-CA" sz="2000" dirty="0" err="1"/>
              <a:t>sort_option</a:t>
            </a:r>
            <a:r>
              <a:rPr lang="en-CA" sz="2000" dirty="0"/>
              <a:t> “r” but for columns</a:t>
            </a:r>
          </a:p>
          <a:p>
            <a:pPr marL="1257300" lvl="2" indent="-342900">
              <a:buFont typeface="+mj-lt"/>
              <a:buAutoNum type="alphaLcParenR"/>
            </a:pPr>
            <a:endParaRPr lang="en-CA" sz="2000" dirty="0"/>
          </a:p>
        </p:txBody>
      </p:sp>
      <p:sp>
        <p:nvSpPr>
          <p:cNvPr id="2" name="TextBox 1">
            <a:extLst>
              <a:ext uri="{FF2B5EF4-FFF2-40B4-BE49-F238E27FC236}">
                <a16:creationId xmlns:a16="http://schemas.microsoft.com/office/drawing/2014/main" id="{576DFD63-72B4-4581-90BA-68BACF719BE0}"/>
              </a:ext>
            </a:extLst>
          </p:cNvPr>
          <p:cNvSpPr txBox="1"/>
          <p:nvPr/>
        </p:nvSpPr>
        <p:spPr>
          <a:xfrm>
            <a:off x="7204884" y="1016000"/>
            <a:ext cx="4647426" cy="646331"/>
          </a:xfrm>
          <a:prstGeom prst="rect">
            <a:avLst/>
          </a:prstGeom>
          <a:noFill/>
        </p:spPr>
        <p:txBody>
          <a:bodyPr wrap="none" rtlCol="0">
            <a:spAutoFit/>
          </a:bodyPr>
          <a:lstStyle/>
          <a:p>
            <a:r>
              <a:rPr lang="en-CA" dirty="0">
                <a:solidFill>
                  <a:srgbClr val="FF0000"/>
                </a:solidFill>
              </a:rPr>
              <a:t>Keep in mind there are many right answers!</a:t>
            </a:r>
          </a:p>
          <a:p>
            <a:r>
              <a:rPr lang="en-CA" dirty="0">
                <a:solidFill>
                  <a:srgbClr val="FF0000"/>
                </a:solidFill>
              </a:rPr>
              <a:t>Your solutions may differ.</a:t>
            </a:r>
          </a:p>
        </p:txBody>
      </p:sp>
    </p:spTree>
    <p:extLst>
      <p:ext uri="{BB962C8B-B14F-4D97-AF65-F5344CB8AC3E}">
        <p14:creationId xmlns:p14="http://schemas.microsoft.com/office/powerpoint/2010/main" val="372578026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 :</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b="1" dirty="0"/>
              <a:t>Heat exchange rates</a:t>
            </a:r>
            <a:r>
              <a:rPr lang="en-CA" sz="2400" b="1" baseline="30000" dirty="0">
                <a:hlinkClick r:id="rId4"/>
              </a:rPr>
              <a:t>1</a:t>
            </a:r>
            <a:endParaRPr lang="en-CA" sz="2400" b="1" baseline="30000" dirty="0"/>
          </a:p>
          <a:p>
            <a:pPr marL="742950" lvl="1" indent="-285750">
              <a:buFont typeface="Arial" panose="020B0604020202020204" pitchFamily="34" charset="0"/>
              <a:buChar char="•"/>
            </a:pPr>
            <a:r>
              <a:rPr lang="en-CA" sz="2400" dirty="0"/>
              <a:t>Energy usage</a:t>
            </a:r>
            <a:r>
              <a:rPr lang="en-CA" sz="2400" baseline="30000" dirty="0">
                <a:hlinkClick r:id="rId5"/>
              </a:rPr>
              <a:t>2</a:t>
            </a:r>
            <a:r>
              <a:rPr lang="en-CA" sz="2400" dirty="0"/>
              <a:t>/optimization</a:t>
            </a:r>
          </a:p>
          <a:p>
            <a:pPr marL="285750" indent="-285750">
              <a:buFont typeface="Arial" panose="020B0604020202020204" pitchFamily="34" charset="0"/>
              <a:buChar char="•"/>
            </a:pPr>
            <a:r>
              <a:rPr lang="en-CA" sz="2400" dirty="0"/>
              <a:t>Generative Design</a:t>
            </a:r>
            <a:r>
              <a:rPr lang="en-CA" sz="2400" baseline="30000" dirty="0">
                <a:hlinkClick r:id="rId6"/>
              </a:rPr>
              <a:t>3</a:t>
            </a:r>
            <a:endParaRPr lang="en-CA" sz="2400" baseline="30000" dirty="0"/>
          </a:p>
          <a:p>
            <a:pPr marL="285750" indent="-285750">
              <a:buFont typeface="Arial" panose="020B0604020202020204" pitchFamily="34" charset="0"/>
              <a:buChar char="•"/>
            </a:pPr>
            <a:r>
              <a:rPr lang="en-CA" sz="2400" dirty="0"/>
              <a:t>Preliminary floor plan design</a:t>
            </a:r>
            <a:r>
              <a:rPr lang="en-CA" sz="2400" baseline="30000" dirty="0">
                <a:hlinkClick r:id="rId7"/>
              </a:rPr>
              <a:t>4</a:t>
            </a:r>
            <a:endParaRPr lang="en-CA" sz="2400" baseline="30000" dirty="0"/>
          </a:p>
          <a:p>
            <a:pPr marL="285750" indent="-285750">
              <a:buFont typeface="Arial" panose="020B0604020202020204" pitchFamily="34" charset="0"/>
              <a:buChar char="•"/>
            </a:pPr>
            <a:r>
              <a:rPr lang="en-CA" sz="2400" dirty="0"/>
              <a:t>Interior Design Assistant</a:t>
            </a:r>
            <a:r>
              <a:rPr lang="en-CA" sz="2400" baseline="30000" dirty="0">
                <a:hlinkClick r:id="rId8"/>
              </a:rPr>
              <a:t>5</a:t>
            </a:r>
            <a:endParaRPr lang="en-CA" sz="2400"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194940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 Quiz Answer (3_quiz_answer.m)</a:t>
            </a:r>
            <a:endParaRPr lang="en-US" sz="2400" b="0" strike="noStrike" spc="-1" dirty="0">
              <a:latin typeface="Arial"/>
            </a:endParaRPr>
          </a:p>
        </p:txBody>
      </p:sp>
      <p:sp>
        <p:nvSpPr>
          <p:cNvPr id="111"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720" indent="-340920">
              <a:lnSpc>
                <a:spcPct val="100000"/>
              </a:lnSpc>
              <a:spcBef>
                <a:spcPts val="499"/>
              </a:spcBef>
              <a:buClr>
                <a:srgbClr val="000000"/>
              </a:buClr>
              <a:buFont typeface="Arial"/>
              <a:buChar char="•"/>
            </a:pPr>
            <a:r>
              <a:rPr lang="en-US" sz="2500" b="1" spc="-1" dirty="0">
                <a:solidFill>
                  <a:srgbClr val="000000"/>
                </a:solidFill>
                <a:latin typeface="Calibri"/>
              </a:rPr>
              <a:t>Given a 2-D array, create a function that sorts each row or column of the array in ascending order and gives its sorted linear indices.</a:t>
            </a:r>
          </a:p>
        </p:txBody>
      </p:sp>
      <p:sp>
        <p:nvSpPr>
          <p:cNvPr id="4" name="TextBox 3">
            <a:extLst>
              <a:ext uri="{FF2B5EF4-FFF2-40B4-BE49-F238E27FC236}">
                <a16:creationId xmlns:a16="http://schemas.microsoft.com/office/drawing/2014/main" id="{4C0A9C4F-3DEA-41F8-84EF-2FD5F6611735}"/>
              </a:ext>
            </a:extLst>
          </p:cNvPr>
          <p:cNvSpPr txBox="1"/>
          <p:nvPr/>
        </p:nvSpPr>
        <p:spPr>
          <a:xfrm>
            <a:off x="655800" y="2001520"/>
            <a:ext cx="10238980" cy="646331"/>
          </a:xfrm>
          <a:prstGeom prst="rect">
            <a:avLst/>
          </a:prstGeom>
          <a:noFill/>
        </p:spPr>
        <p:txBody>
          <a:bodyPr wrap="square" rtlCol="0">
            <a:spAutoFit/>
          </a:bodyPr>
          <a:lstStyle/>
          <a:p>
            <a:r>
              <a:rPr lang="en-CA" b="1" u="sng" dirty="0"/>
              <a:t>Code:</a:t>
            </a:r>
          </a:p>
          <a:p>
            <a:endParaRPr lang="en-CA" dirty="0"/>
          </a:p>
        </p:txBody>
      </p:sp>
      <p:pic>
        <p:nvPicPr>
          <p:cNvPr id="3" name="Picture 2">
            <a:extLst>
              <a:ext uri="{FF2B5EF4-FFF2-40B4-BE49-F238E27FC236}">
                <a16:creationId xmlns:a16="http://schemas.microsoft.com/office/drawing/2014/main" id="{54D132B4-64B9-425F-AD1B-F56552CCC2D9}"/>
              </a:ext>
            </a:extLst>
          </p:cNvPr>
          <p:cNvPicPr>
            <a:picLocks noChangeAspect="1"/>
          </p:cNvPicPr>
          <p:nvPr/>
        </p:nvPicPr>
        <p:blipFill>
          <a:blip r:embed="rId3"/>
          <a:stretch>
            <a:fillRect/>
          </a:stretch>
        </p:blipFill>
        <p:spPr>
          <a:xfrm>
            <a:off x="1927503" y="2006600"/>
            <a:ext cx="4176477" cy="4635638"/>
          </a:xfrm>
          <a:prstGeom prst="rect">
            <a:avLst/>
          </a:prstGeom>
        </p:spPr>
      </p:pic>
      <p:pic>
        <p:nvPicPr>
          <p:cNvPr id="5" name="Picture 4">
            <a:extLst>
              <a:ext uri="{FF2B5EF4-FFF2-40B4-BE49-F238E27FC236}">
                <a16:creationId xmlns:a16="http://schemas.microsoft.com/office/drawing/2014/main" id="{BCB7FA32-3761-4BB0-8490-0CF22B448B53}"/>
              </a:ext>
            </a:extLst>
          </p:cNvPr>
          <p:cNvPicPr>
            <a:picLocks noChangeAspect="1"/>
          </p:cNvPicPr>
          <p:nvPr/>
        </p:nvPicPr>
        <p:blipFill>
          <a:blip r:embed="rId4"/>
          <a:stretch>
            <a:fillRect/>
          </a:stretch>
        </p:blipFill>
        <p:spPr>
          <a:xfrm>
            <a:off x="6327664" y="2001520"/>
            <a:ext cx="4335890" cy="4635638"/>
          </a:xfrm>
          <a:prstGeom prst="rect">
            <a:avLst/>
          </a:prstGeom>
        </p:spPr>
      </p:pic>
    </p:spTree>
    <p:extLst>
      <p:ext uri="{BB962C8B-B14F-4D97-AF65-F5344CB8AC3E}">
        <p14:creationId xmlns:p14="http://schemas.microsoft.com/office/powerpoint/2010/main" val="9639409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(Optional) Flowcharts</a:t>
            </a:r>
            <a:endParaRPr lang="en-US" sz="2400" b="0" strike="noStrike" spc="-1">
              <a:latin typeface="Arial"/>
            </a:endParaRPr>
          </a:p>
        </p:txBody>
      </p:sp>
      <p:sp>
        <p:nvSpPr>
          <p:cNvPr id="121" name="CustomShape 2"/>
          <p:cNvSpPr/>
          <p:nvPr/>
        </p:nvSpPr>
        <p:spPr>
          <a:xfrm>
            <a:off x="457200" y="1192320"/>
            <a:ext cx="10440186" cy="5659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200" spc="-1" dirty="0">
                <a:solidFill>
                  <a:srgbClr val="000000"/>
                </a:solidFill>
                <a:latin typeface="Calibri"/>
                <a:ea typeface="DejaVu Sans"/>
              </a:rPr>
              <a:t>An alternative to pseudocode is a flowchart!</a:t>
            </a:r>
            <a:endParaRPr lang="en-US" sz="22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r>
              <a:rPr lang="en-US" sz="2200" b="0" strike="noStrike" spc="-1" dirty="0">
                <a:solidFill>
                  <a:srgbClr val="000000"/>
                </a:solidFill>
                <a:latin typeface="Calibri"/>
                <a:ea typeface="DejaVu Sans"/>
              </a:rPr>
              <a:t>A flowchart is a visual representation of pseudocode.</a:t>
            </a:r>
            <a:endParaRPr lang="en-US" sz="2200" b="0" strike="noStrike" spc="-1" dirty="0">
              <a:latin typeface="Arial"/>
            </a:endParaRPr>
          </a:p>
          <a:p>
            <a:pPr marL="432000" lvl="1" indent="-215280">
              <a:lnSpc>
                <a:spcPct val="100000"/>
              </a:lnSpc>
              <a:spcBef>
                <a:spcPts val="499"/>
              </a:spcBef>
              <a:buClr>
                <a:srgbClr val="000000"/>
              </a:buClr>
              <a:buSzPct val="45000"/>
              <a:buFont typeface="Wingdings" charset="2"/>
              <a:buChar char=""/>
            </a:pPr>
            <a:r>
              <a:rPr lang="en-US" sz="2200" spc="-1" dirty="0">
                <a:solidFill>
                  <a:srgbClr val="000000"/>
                </a:solidFill>
                <a:latin typeface="Calibri"/>
              </a:rPr>
              <a:t>This example calculates weekly pay and determines if one can live alone:</a:t>
            </a:r>
          </a:p>
          <a:p>
            <a:pPr marL="432000" lvl="1" indent="-215280">
              <a:lnSpc>
                <a:spcPct val="100000"/>
              </a:lnSpc>
              <a:spcBef>
                <a:spcPts val="499"/>
              </a:spcBef>
              <a:buClr>
                <a:srgbClr val="000000"/>
              </a:buClr>
              <a:buSzPct val="45000"/>
              <a:buFont typeface="Wingdings" charset="2"/>
              <a:buChar char=""/>
            </a:pPr>
            <a:endParaRPr lang="en-US" sz="2200" b="0" strike="noStrike"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b="0" strike="noStrike"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b="0" strike="noStrike"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b="0" strike="noStrike"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2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r>
              <a:rPr lang="en-US" sz="2200" spc="-1" dirty="0">
                <a:latin typeface="Calibri" panose="020F0502020204030204" pitchFamily="34" charset="0"/>
                <a:cs typeface="Calibri" panose="020F0502020204030204" pitchFamily="34" charset="0"/>
              </a:rPr>
              <a:t>Flowcharts are good to visualize and understand code flow, but cannot be used as comments in code.</a:t>
            </a:r>
          </a:p>
          <a:p>
            <a:pPr marL="432000" lvl="1" indent="-215280">
              <a:lnSpc>
                <a:spcPct val="100000"/>
              </a:lnSpc>
              <a:spcBef>
                <a:spcPts val="499"/>
              </a:spcBef>
              <a:buClr>
                <a:srgbClr val="000000"/>
              </a:buClr>
              <a:buSzPct val="45000"/>
              <a:buFont typeface="Wingdings" charset="2"/>
              <a:buChar char=""/>
            </a:pPr>
            <a:r>
              <a:rPr lang="en-US" sz="2200" spc="-1" dirty="0">
                <a:latin typeface="Calibri" panose="020F0502020204030204" pitchFamily="34" charset="0"/>
                <a:cs typeface="Calibri" panose="020F0502020204030204" pitchFamily="34" charset="0"/>
              </a:rPr>
              <a:t>A good flowchart maker is </a:t>
            </a:r>
            <a:r>
              <a:rPr lang="en-US" sz="2200" spc="-1" dirty="0">
                <a:latin typeface="Calibri" panose="020F0502020204030204" pitchFamily="34" charset="0"/>
                <a:cs typeface="Calibri" panose="020F0502020204030204" pitchFamily="34" charset="0"/>
                <a:hlinkClick r:id="rId3"/>
              </a:rPr>
              <a:t>LucidChart</a:t>
            </a:r>
            <a:r>
              <a:rPr lang="en-US" sz="2200" spc="-1" dirty="0">
                <a:latin typeface="Calibri" panose="020F0502020204030204" pitchFamily="34" charset="0"/>
                <a:cs typeface="Calibri" panose="020F0502020204030204" pitchFamily="34" charset="0"/>
              </a:rPr>
              <a:t>.</a:t>
            </a:r>
          </a:p>
          <a:p>
            <a:pPr marL="432000" lvl="1" indent="-215280">
              <a:lnSpc>
                <a:spcPct val="100000"/>
              </a:lnSpc>
              <a:spcBef>
                <a:spcPts val="499"/>
              </a:spcBef>
              <a:buClr>
                <a:srgbClr val="000000"/>
              </a:buClr>
              <a:buSzPct val="45000"/>
              <a:buFont typeface="Wingdings" charset="2"/>
              <a:buChar char=""/>
            </a:pPr>
            <a:endParaRPr lang="en-US" sz="22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endParaRPr lang="en-US" sz="2200" spc="-1" dirty="0">
              <a:solidFill>
                <a:srgbClr val="000000"/>
              </a:solidFill>
              <a:latin typeface="Calibri"/>
            </a:endParaRPr>
          </a:p>
        </p:txBody>
      </p:sp>
      <p:pic>
        <p:nvPicPr>
          <p:cNvPr id="5" name="Picture 4" descr="A close up of text on a white background&#10;&#10;Description automatically generated">
            <a:extLst>
              <a:ext uri="{FF2B5EF4-FFF2-40B4-BE49-F238E27FC236}">
                <a16:creationId xmlns:a16="http://schemas.microsoft.com/office/drawing/2014/main" id="{2672E29A-15DD-49F5-9E82-58AC0EB81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696" y="2680878"/>
            <a:ext cx="3468242" cy="2695375"/>
          </a:xfrm>
          <a:prstGeom prst="rect">
            <a:avLst/>
          </a:prstGeom>
        </p:spPr>
      </p:pic>
      <p:grpSp>
        <p:nvGrpSpPr>
          <p:cNvPr id="17" name="Group 16">
            <a:extLst>
              <a:ext uri="{FF2B5EF4-FFF2-40B4-BE49-F238E27FC236}">
                <a16:creationId xmlns:a16="http://schemas.microsoft.com/office/drawing/2014/main" id="{0D4D8313-8253-4916-8938-61501803B6FD}"/>
              </a:ext>
            </a:extLst>
          </p:cNvPr>
          <p:cNvGrpSpPr/>
          <p:nvPr/>
        </p:nvGrpSpPr>
        <p:grpSpPr>
          <a:xfrm>
            <a:off x="5295368" y="2452260"/>
            <a:ext cx="6274326" cy="3139320"/>
            <a:chOff x="5410984" y="2733773"/>
            <a:chExt cx="6555775" cy="3099975"/>
          </a:xfrm>
        </p:grpSpPr>
        <p:sp>
          <p:nvSpPr>
            <p:cNvPr id="6" name="TextBox 5">
              <a:extLst>
                <a:ext uri="{FF2B5EF4-FFF2-40B4-BE49-F238E27FC236}">
                  <a16:creationId xmlns:a16="http://schemas.microsoft.com/office/drawing/2014/main" id="{E2BC5009-AB4B-49CD-8EFB-3DD5885589F2}"/>
                </a:ext>
              </a:extLst>
            </p:cNvPr>
            <p:cNvSpPr txBox="1"/>
            <p:nvPr/>
          </p:nvSpPr>
          <p:spPr>
            <a:xfrm flipH="1">
              <a:off x="5410984" y="2733773"/>
              <a:ext cx="6555775" cy="3099975"/>
            </a:xfrm>
            <a:prstGeom prst="rect">
              <a:avLst/>
            </a:prstGeom>
            <a:noFill/>
            <a:ln w="28575">
              <a:solidFill>
                <a:schemeClr val="tx1"/>
              </a:solidFill>
            </a:ln>
          </p:spPr>
          <p:txBody>
            <a:bodyPr wrap="square" rtlCol="0">
              <a:spAutoFit/>
            </a:bodyPr>
            <a:lstStyle/>
            <a:p>
              <a:r>
                <a:rPr lang="en-CA" b="1" dirty="0">
                  <a:latin typeface="Calibri" panose="020F0502020204030204" pitchFamily="34" charset="0"/>
                  <a:cs typeface="Calibri" panose="020F0502020204030204" pitchFamily="34" charset="0"/>
                </a:rPr>
                <a:t>Note: </a:t>
              </a:r>
              <a:r>
                <a:rPr lang="en-CA" dirty="0">
                  <a:latin typeface="Calibri" panose="020F0502020204030204" pitchFamily="34" charset="0"/>
                  <a:cs typeface="Calibri" panose="020F0502020204030204" pitchFamily="34" charset="0"/>
                </a:rPr>
                <a:t>The shapes and colors of the blocks indicate if it is the:</a:t>
              </a:r>
            </a:p>
            <a:p>
              <a:pPr marL="342900" indent="-342900">
                <a:buFont typeface="+mj-lt"/>
                <a:buAutoNum type="arabicPeriod"/>
              </a:pPr>
              <a:r>
                <a:rPr lang="en-CA" dirty="0">
                  <a:latin typeface="Calibri" panose="020F0502020204030204" pitchFamily="34" charset="0"/>
                  <a:cs typeface="Calibri" panose="020F0502020204030204" pitchFamily="34" charset="0"/>
                </a:rPr>
                <a:t>start/end of code</a:t>
              </a:r>
            </a:p>
            <a:p>
              <a:pPr marL="342900" indent="-342900">
                <a:buFont typeface="+mj-lt"/>
                <a:buAutoNum type="arabicPeriod"/>
              </a:pPr>
              <a:endParaRPr lang="en-CA" dirty="0">
                <a:latin typeface="Calibri" panose="020F0502020204030204" pitchFamily="34" charset="0"/>
                <a:cs typeface="Calibri" panose="020F0502020204030204" pitchFamily="34" charset="0"/>
              </a:endParaRPr>
            </a:p>
            <a:p>
              <a:pPr marL="342900" indent="-342900">
                <a:buFont typeface="+mj-lt"/>
                <a:buAutoNum type="arabicPeriod"/>
              </a:pPr>
              <a:r>
                <a:rPr lang="en-CA" dirty="0">
                  <a:latin typeface="Calibri" panose="020F0502020204030204" pitchFamily="34" charset="0"/>
                  <a:cs typeface="Calibri" panose="020F0502020204030204" pitchFamily="34" charset="0"/>
                </a:rPr>
                <a:t>a computation</a:t>
              </a:r>
            </a:p>
            <a:p>
              <a:pPr marL="342900" indent="-342900">
                <a:buFont typeface="+mj-lt"/>
                <a:buAutoNum type="arabicPeriod"/>
              </a:pPr>
              <a:endParaRPr lang="en-CA" dirty="0">
                <a:latin typeface="Calibri" panose="020F0502020204030204" pitchFamily="34" charset="0"/>
                <a:cs typeface="Calibri" panose="020F0502020204030204" pitchFamily="34" charset="0"/>
              </a:endParaRPr>
            </a:p>
            <a:p>
              <a:pPr marL="342900" indent="-342900">
                <a:buFont typeface="+mj-lt"/>
                <a:buAutoNum type="arabicPeriod"/>
              </a:pPr>
              <a:r>
                <a:rPr lang="en-CA" dirty="0">
                  <a:latin typeface="Calibri" panose="020F0502020204030204" pitchFamily="34" charset="0"/>
                  <a:cs typeface="Calibri" panose="020F0502020204030204" pitchFamily="34" charset="0"/>
                </a:rPr>
                <a:t>input/output</a:t>
              </a:r>
            </a:p>
            <a:p>
              <a:pPr marL="342900" indent="-342900">
                <a:buFont typeface="+mj-lt"/>
                <a:buAutoNum type="arabicPeriod"/>
              </a:pPr>
              <a:endParaRPr lang="en-CA" dirty="0">
                <a:latin typeface="Calibri" panose="020F0502020204030204" pitchFamily="34" charset="0"/>
                <a:cs typeface="Calibri" panose="020F0502020204030204" pitchFamily="34" charset="0"/>
              </a:endParaRPr>
            </a:p>
            <a:p>
              <a:pPr marL="342900" indent="-342900">
                <a:buFont typeface="+mj-lt"/>
                <a:buAutoNum type="arabicPeriod"/>
              </a:pPr>
              <a:r>
                <a:rPr lang="en-CA" dirty="0">
                  <a:latin typeface="Calibri" panose="020F0502020204030204" pitchFamily="34" charset="0"/>
                  <a:cs typeface="Calibri" panose="020F0502020204030204" pitchFamily="34" charset="0"/>
                </a:rPr>
                <a:t>a conditional/loop structure</a:t>
              </a:r>
            </a:p>
            <a:p>
              <a:pPr marL="342900" indent="-342900">
                <a:buFont typeface="+mj-lt"/>
                <a:buAutoNum type="arabicPeriod"/>
              </a:pPr>
              <a:endParaRPr lang="en-CA" dirty="0">
                <a:latin typeface="Calibri" panose="020F0502020204030204" pitchFamily="34" charset="0"/>
                <a:cs typeface="Calibri" panose="020F0502020204030204" pitchFamily="34" charset="0"/>
              </a:endParaRPr>
            </a:p>
            <a:p>
              <a:pPr marL="342900" indent="-342900">
                <a:buFont typeface="+mj-lt"/>
                <a:buAutoNum type="arabicPeriod"/>
              </a:pPr>
              <a:r>
                <a:rPr lang="en-CA" dirty="0">
                  <a:latin typeface="Calibri" panose="020F0502020204030204" pitchFamily="34" charset="0"/>
                  <a:cs typeface="Calibri" panose="020F0502020204030204" pitchFamily="34" charset="0"/>
                </a:rPr>
                <a:t>Connection from one part </a:t>
              </a:r>
            </a:p>
            <a:p>
              <a:r>
                <a:rPr lang="en-CA" dirty="0">
                  <a:latin typeface="Calibri" panose="020F0502020204030204" pitchFamily="34" charset="0"/>
                  <a:cs typeface="Calibri" panose="020F0502020204030204" pitchFamily="34" charset="0"/>
                </a:rPr>
                <a:t>      of the code to the next</a:t>
              </a:r>
            </a:p>
          </p:txBody>
        </p:sp>
        <p:pic>
          <p:nvPicPr>
            <p:cNvPr id="8" name="Picture 7" descr="A picture containing mirror&#10;&#10;Description automatically generated">
              <a:extLst>
                <a:ext uri="{FF2B5EF4-FFF2-40B4-BE49-F238E27FC236}">
                  <a16:creationId xmlns:a16="http://schemas.microsoft.com/office/drawing/2014/main" id="{69FAB476-B051-49CC-BE12-51A9BDDF0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8012" y="3054549"/>
              <a:ext cx="708832" cy="377283"/>
            </a:xfrm>
            <a:prstGeom prst="rect">
              <a:avLst/>
            </a:prstGeom>
          </p:spPr>
        </p:pic>
        <p:pic>
          <p:nvPicPr>
            <p:cNvPr id="10" name="Picture 9">
              <a:extLst>
                <a:ext uri="{FF2B5EF4-FFF2-40B4-BE49-F238E27FC236}">
                  <a16:creationId xmlns:a16="http://schemas.microsoft.com/office/drawing/2014/main" id="{DE5EB27A-15BC-48D9-B2A0-DC861505F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7398" y="5217233"/>
              <a:ext cx="1470060" cy="31183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9468850A-ECCD-4D8B-A8FE-A43F581B69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78012" y="3549325"/>
              <a:ext cx="690327" cy="367432"/>
            </a:xfrm>
            <a:prstGeom prst="rect">
              <a:avLst/>
            </a:prstGeom>
          </p:spPr>
        </p:pic>
        <p:pic>
          <p:nvPicPr>
            <p:cNvPr id="14" name="Picture 13" descr="A picture containing electronics, display, picture frame&#10;&#10;Description automatically generated">
              <a:extLst>
                <a:ext uri="{FF2B5EF4-FFF2-40B4-BE49-F238E27FC236}">
                  <a16:creationId xmlns:a16="http://schemas.microsoft.com/office/drawing/2014/main" id="{7051212B-0487-431C-AB6D-0F1A3ABCBA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4998" y="4034249"/>
              <a:ext cx="1470060" cy="414632"/>
            </a:xfrm>
            <a:prstGeom prst="rect">
              <a:avLst/>
            </a:prstGeom>
          </p:spPr>
        </p:pic>
        <p:pic>
          <p:nvPicPr>
            <p:cNvPr id="16" name="Picture 15">
              <a:extLst>
                <a:ext uri="{FF2B5EF4-FFF2-40B4-BE49-F238E27FC236}">
                  <a16:creationId xmlns:a16="http://schemas.microsoft.com/office/drawing/2014/main" id="{AAC411CF-B04E-4684-A80D-21C204EE69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6185" y="4601615"/>
              <a:ext cx="1232484" cy="417298"/>
            </a:xfrm>
            <a:prstGeom prst="rect">
              <a:avLst/>
            </a:prstGeom>
          </p:spPr>
        </p:pic>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A4DB82-D3F5-4096-982C-52A182E96EA5}"/>
              </a:ext>
            </a:extLst>
          </p:cNvPr>
          <p:cNvGrpSpPr/>
          <p:nvPr/>
        </p:nvGrpSpPr>
        <p:grpSpPr>
          <a:xfrm>
            <a:off x="353032" y="2093767"/>
            <a:ext cx="5967167" cy="2670466"/>
            <a:chOff x="457200" y="3159191"/>
            <a:chExt cx="5967167" cy="2670466"/>
          </a:xfrm>
        </p:grpSpPr>
        <p:sp>
          <p:nvSpPr>
            <p:cNvPr id="3" name="TextBox 2">
              <a:extLst>
                <a:ext uri="{FF2B5EF4-FFF2-40B4-BE49-F238E27FC236}">
                  <a16:creationId xmlns:a16="http://schemas.microsoft.com/office/drawing/2014/main" id="{2A2F5D5B-B951-4AD3-9A8F-F02866538832}"/>
                </a:ext>
              </a:extLst>
            </p:cNvPr>
            <p:cNvSpPr txBox="1"/>
            <p:nvPr/>
          </p:nvSpPr>
          <p:spPr>
            <a:xfrm>
              <a:off x="457200" y="3429000"/>
              <a:ext cx="5967167" cy="2400657"/>
            </a:xfrm>
            <a:prstGeom prst="rect">
              <a:avLst/>
            </a:prstGeom>
            <a:noFill/>
          </p:spPr>
          <p:txBody>
            <a:bodyPr wrap="square" rtlCol="0">
              <a:spAutoFit/>
            </a:bodyPr>
            <a:lstStyle/>
            <a:p>
              <a:pPr marL="342900" indent="-342900">
                <a:buAutoNum type="arabicPeriod"/>
              </a:pPr>
              <a:r>
                <a:rPr lang="en-CA" sz="2500" dirty="0">
                  <a:latin typeface="Calibri" panose="020F0502020204030204" pitchFamily="34" charset="0"/>
                  <a:cs typeface="Calibri" panose="020F0502020204030204" pitchFamily="34" charset="0"/>
                </a:rPr>
                <a:t>Initialize sum and count variables</a:t>
              </a:r>
            </a:p>
            <a:p>
              <a:pPr marL="342900" indent="-342900">
                <a:buAutoNum type="arabicPeriod"/>
              </a:pPr>
              <a:r>
                <a:rPr lang="en-CA" sz="2500" dirty="0">
                  <a:latin typeface="Calibri" panose="020F0502020204030204" pitchFamily="34" charset="0"/>
                  <a:cs typeface="Calibri" panose="020F0502020204030204" pitchFamily="34" charset="0"/>
                </a:rPr>
                <a:t>While count &lt; 5</a:t>
              </a:r>
            </a:p>
            <a:p>
              <a:pPr marL="800100" lvl="1" indent="-342900">
                <a:buFont typeface="+mj-lt"/>
                <a:buAutoNum type="alphaLcParenR"/>
              </a:pPr>
              <a:r>
                <a:rPr lang="en-CA" sz="2500" dirty="0">
                  <a:latin typeface="Calibri" panose="020F0502020204030204" pitchFamily="34" charset="0"/>
                  <a:cs typeface="Calibri" panose="020F0502020204030204" pitchFamily="34" charset="0"/>
                </a:rPr>
                <a:t>Store user input number</a:t>
              </a:r>
            </a:p>
            <a:p>
              <a:pPr marL="800100" lvl="1" indent="-342900">
                <a:buAutoNum type="alphaLcParenR"/>
              </a:pPr>
              <a:r>
                <a:rPr lang="en-CA" sz="2500" dirty="0">
                  <a:latin typeface="Calibri" panose="020F0502020204030204" pitchFamily="34" charset="0"/>
                  <a:cs typeface="Calibri" panose="020F0502020204030204" pitchFamily="34" charset="0"/>
                </a:rPr>
                <a:t>Add user input number to total sum</a:t>
              </a:r>
            </a:p>
            <a:p>
              <a:pPr marL="800100" lvl="1" indent="-342900">
                <a:buAutoNum type="alphaLcParenR"/>
              </a:pPr>
              <a:r>
                <a:rPr lang="en-CA" sz="2500" dirty="0">
                  <a:latin typeface="Calibri" panose="020F0502020204030204" pitchFamily="34" charset="0"/>
                  <a:cs typeface="Calibri" panose="020F0502020204030204" pitchFamily="34" charset="0"/>
                </a:rPr>
                <a:t>Add 1 to count</a:t>
              </a:r>
            </a:p>
            <a:p>
              <a:pPr marL="342900" indent="-342900">
                <a:buAutoNum type="arabicPeriod"/>
              </a:pPr>
              <a:r>
                <a:rPr lang="en-CA" sz="2500" dirty="0">
                  <a:latin typeface="Calibri" panose="020F0502020204030204" pitchFamily="34" charset="0"/>
                  <a:cs typeface="Calibri" panose="020F0502020204030204" pitchFamily="34" charset="0"/>
                </a:rPr>
                <a:t>Print total sum</a:t>
              </a:r>
            </a:p>
          </p:txBody>
        </p:sp>
        <p:sp>
          <p:nvSpPr>
            <p:cNvPr id="21" name="TextBox 20">
              <a:extLst>
                <a:ext uri="{FF2B5EF4-FFF2-40B4-BE49-F238E27FC236}">
                  <a16:creationId xmlns:a16="http://schemas.microsoft.com/office/drawing/2014/main" id="{A2D1CAF4-F1C8-420D-8606-6DCA0C922D80}"/>
                </a:ext>
              </a:extLst>
            </p:cNvPr>
            <p:cNvSpPr txBox="1"/>
            <p:nvPr/>
          </p:nvSpPr>
          <p:spPr>
            <a:xfrm>
              <a:off x="457200" y="3159191"/>
              <a:ext cx="1931250" cy="369332"/>
            </a:xfrm>
            <a:prstGeom prst="rect">
              <a:avLst/>
            </a:prstGeom>
            <a:noFill/>
          </p:spPr>
          <p:txBody>
            <a:bodyPr wrap="square" rtlCol="0">
              <a:spAutoFit/>
            </a:bodyPr>
            <a:lstStyle/>
            <a:p>
              <a:r>
                <a:rPr lang="en-CA" b="1" u="sng" dirty="0">
                  <a:solidFill>
                    <a:srgbClr val="FF0000"/>
                  </a:solidFill>
                </a:rPr>
                <a:t>Pseudocode:</a:t>
              </a:r>
            </a:p>
          </p:txBody>
        </p:sp>
      </p:grpSp>
      <p:pic>
        <p:nvPicPr>
          <p:cNvPr id="10" name="Picture 9" descr="A close up of text on a white background&#10;&#10;Description automatically generated">
            <a:extLst>
              <a:ext uri="{FF2B5EF4-FFF2-40B4-BE49-F238E27FC236}">
                <a16:creationId xmlns:a16="http://schemas.microsoft.com/office/drawing/2014/main" id="{254F184E-FC2E-403E-9060-03D866C67668}"/>
              </a:ext>
            </a:extLst>
          </p:cNvPr>
          <p:cNvPicPr>
            <a:picLocks noChangeAspect="1"/>
          </p:cNvPicPr>
          <p:nvPr/>
        </p:nvPicPr>
        <p:blipFill rotWithShape="1">
          <a:blip r:embed="rId3">
            <a:extLst>
              <a:ext uri="{28A0092B-C50C-407E-A947-70E740481C1C}">
                <a14:useLocalDpi xmlns:a14="http://schemas.microsoft.com/office/drawing/2010/main" val="0"/>
              </a:ext>
            </a:extLst>
          </a:blip>
          <a:srcRect l="15122" t="2322" r="44019" b="87336"/>
          <a:stretch/>
        </p:blipFill>
        <p:spPr>
          <a:xfrm>
            <a:off x="353032" y="1423399"/>
            <a:ext cx="4359897" cy="606932"/>
          </a:xfrm>
          <a:prstGeom prst="rect">
            <a:avLst/>
          </a:prstGeom>
          <a:ln>
            <a:solidFill>
              <a:schemeClr val="tx1"/>
            </a:solidFill>
          </a:ln>
        </p:spPr>
      </p:pic>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Pseudocode </a:t>
            </a:r>
            <a:r>
              <a:rPr lang="en-US" sz="2400" b="1" spc="-1" dirty="0">
                <a:solidFill>
                  <a:srgbClr val="FFFFFF"/>
                </a:solidFill>
                <a:latin typeface="Calibri"/>
                <a:ea typeface="DejaVu Sans"/>
              </a:rPr>
              <a:t>vs Flowchart </a:t>
            </a:r>
            <a:r>
              <a:rPr lang="en-US" sz="2400" b="1" strike="noStrike" spc="-1" dirty="0">
                <a:solidFill>
                  <a:srgbClr val="FFFFFF"/>
                </a:solidFill>
                <a:latin typeface="Calibri"/>
                <a:ea typeface="DejaVu Sans"/>
              </a:rPr>
              <a:t>Comparison</a:t>
            </a:r>
            <a:endParaRPr lang="en-US" sz="2400" b="0" strike="noStrike" spc="-1" dirty="0">
              <a:latin typeface="Arial"/>
            </a:endParaRPr>
          </a:p>
        </p:txBody>
      </p:sp>
      <p:grpSp>
        <p:nvGrpSpPr>
          <p:cNvPr id="16" name="Group 15">
            <a:extLst>
              <a:ext uri="{FF2B5EF4-FFF2-40B4-BE49-F238E27FC236}">
                <a16:creationId xmlns:a16="http://schemas.microsoft.com/office/drawing/2014/main" id="{F6F77719-CCB0-44BC-82E9-A73E76319837}"/>
              </a:ext>
            </a:extLst>
          </p:cNvPr>
          <p:cNvGrpSpPr/>
          <p:nvPr/>
        </p:nvGrpSpPr>
        <p:grpSpPr>
          <a:xfrm>
            <a:off x="7057061" y="1253546"/>
            <a:ext cx="4909699" cy="4014052"/>
            <a:chOff x="6096001" y="1875934"/>
            <a:chExt cx="5653943" cy="4610492"/>
          </a:xfrm>
        </p:grpSpPr>
        <p:grpSp>
          <p:nvGrpSpPr>
            <p:cNvPr id="17" name="Group 16">
              <a:extLst>
                <a:ext uri="{FF2B5EF4-FFF2-40B4-BE49-F238E27FC236}">
                  <a16:creationId xmlns:a16="http://schemas.microsoft.com/office/drawing/2014/main" id="{20AF9CC9-2949-4A79-BB8B-65BA2461EEC0}"/>
                </a:ext>
              </a:extLst>
            </p:cNvPr>
            <p:cNvGrpSpPr/>
            <p:nvPr/>
          </p:nvGrpSpPr>
          <p:grpSpPr>
            <a:xfrm>
              <a:off x="6096001" y="1875934"/>
              <a:ext cx="5653943" cy="4610492"/>
              <a:chOff x="5542962" y="1327707"/>
              <a:chExt cx="6206982" cy="5158719"/>
            </a:xfrm>
          </p:grpSpPr>
          <p:pic>
            <p:nvPicPr>
              <p:cNvPr id="19" name="Picture 18" descr="A close up of text on a white background&#10;&#10;Description automatically generated">
                <a:extLst>
                  <a:ext uri="{FF2B5EF4-FFF2-40B4-BE49-F238E27FC236}">
                    <a16:creationId xmlns:a16="http://schemas.microsoft.com/office/drawing/2014/main" id="{3E424A84-A00E-4642-A9D3-8EBB76B404AE}"/>
                  </a:ext>
                </a:extLst>
              </p:cNvPr>
              <p:cNvPicPr>
                <a:picLocks noChangeAspect="1"/>
              </p:cNvPicPr>
              <p:nvPr/>
            </p:nvPicPr>
            <p:blipFill rotWithShape="1">
              <a:blip r:embed="rId3">
                <a:extLst>
                  <a:ext uri="{28A0092B-C50C-407E-A947-70E740481C1C}">
                    <a14:useLocalDpi xmlns:a14="http://schemas.microsoft.com/office/drawing/2010/main" val="0"/>
                  </a:ext>
                </a:extLst>
              </a:blip>
              <a:srcRect l="29807" t="12090" r="13143"/>
              <a:stretch/>
            </p:blipFill>
            <p:spPr>
              <a:xfrm>
                <a:off x="5662347" y="1327707"/>
                <a:ext cx="6087597" cy="5158719"/>
              </a:xfrm>
              <a:prstGeom prst="rect">
                <a:avLst/>
              </a:prstGeom>
            </p:spPr>
          </p:pic>
          <p:sp>
            <p:nvSpPr>
              <p:cNvPr id="20" name="Rectangle 19">
                <a:extLst>
                  <a:ext uri="{FF2B5EF4-FFF2-40B4-BE49-F238E27FC236}">
                    <a16:creationId xmlns:a16="http://schemas.microsoft.com/office/drawing/2014/main" id="{D1C9DEDE-8316-4CB0-A1B1-DB9E81AAD2EC}"/>
                  </a:ext>
                </a:extLst>
              </p:cNvPr>
              <p:cNvSpPr/>
              <p:nvPr/>
            </p:nvSpPr>
            <p:spPr>
              <a:xfrm>
                <a:off x="5542962" y="1545996"/>
                <a:ext cx="2441542" cy="2960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3106BDFB-A6CA-45CD-8F74-0290C94D6458}"/>
                </a:ext>
              </a:extLst>
            </p:cNvPr>
            <p:cNvSpPr txBox="1"/>
            <p:nvPr/>
          </p:nvSpPr>
          <p:spPr>
            <a:xfrm>
              <a:off x="6204749" y="1875934"/>
              <a:ext cx="1762813" cy="369332"/>
            </a:xfrm>
            <a:prstGeom prst="rect">
              <a:avLst/>
            </a:prstGeom>
            <a:noFill/>
          </p:spPr>
          <p:txBody>
            <a:bodyPr wrap="square" rtlCol="0">
              <a:spAutoFit/>
            </a:bodyPr>
            <a:lstStyle/>
            <a:p>
              <a:r>
                <a:rPr lang="en-CA" b="1" u="sng" dirty="0">
                  <a:solidFill>
                    <a:srgbClr val="FF0000"/>
                  </a:solidFill>
                </a:rPr>
                <a:t>Flowchart:</a:t>
              </a:r>
            </a:p>
          </p:txBody>
        </p:sp>
      </p:grpSp>
      <p:sp>
        <p:nvSpPr>
          <p:cNvPr id="2" name="TextBox 1">
            <a:extLst>
              <a:ext uri="{FF2B5EF4-FFF2-40B4-BE49-F238E27FC236}">
                <a16:creationId xmlns:a16="http://schemas.microsoft.com/office/drawing/2014/main" id="{75D05E86-6B14-4334-A615-90575C4B279D}"/>
              </a:ext>
            </a:extLst>
          </p:cNvPr>
          <p:cNvSpPr txBox="1"/>
          <p:nvPr/>
        </p:nvSpPr>
        <p:spPr>
          <a:xfrm>
            <a:off x="6381724" y="2789232"/>
            <a:ext cx="613811" cy="369332"/>
          </a:xfrm>
          <a:prstGeom prst="rect">
            <a:avLst/>
          </a:prstGeom>
          <a:noFill/>
        </p:spPr>
        <p:txBody>
          <a:bodyPr wrap="square" rtlCol="0">
            <a:spAutoFit/>
          </a:bodyPr>
          <a:lstStyle/>
          <a:p>
            <a:r>
              <a:rPr lang="en-CA" b="1" u="sng" dirty="0">
                <a:solidFill>
                  <a:srgbClr val="FF0000"/>
                </a:solidFill>
              </a:rPr>
              <a:t>VS</a:t>
            </a:r>
          </a:p>
        </p:txBody>
      </p:sp>
    </p:spTree>
    <p:extLst>
      <p:ext uri="{BB962C8B-B14F-4D97-AF65-F5344CB8AC3E}">
        <p14:creationId xmlns:p14="http://schemas.microsoft.com/office/powerpoint/2010/main" val="146636704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Debugging Tutorial</a:t>
            </a:r>
            <a:endParaRPr lang="en-US" sz="2400" b="0" strike="noStrike" spc="-1" dirty="0">
              <a:latin typeface="Arial"/>
            </a:endParaRPr>
          </a:p>
        </p:txBody>
      </p:sp>
      <p:sp>
        <p:nvSpPr>
          <p:cNvPr id="5" name="TextBox 4">
            <a:extLst>
              <a:ext uri="{FF2B5EF4-FFF2-40B4-BE49-F238E27FC236}">
                <a16:creationId xmlns:a16="http://schemas.microsoft.com/office/drawing/2014/main" id="{49DCDCF8-F2D2-4E64-8093-F6AAC281577C}"/>
              </a:ext>
            </a:extLst>
          </p:cNvPr>
          <p:cNvSpPr txBox="1"/>
          <p:nvPr/>
        </p:nvSpPr>
        <p:spPr>
          <a:xfrm>
            <a:off x="584462" y="1140643"/>
            <a:ext cx="10162095" cy="1969770"/>
          </a:xfrm>
          <a:prstGeom prst="rect">
            <a:avLst/>
          </a:prstGeom>
          <a:noFill/>
        </p:spPr>
        <p:txBody>
          <a:bodyPr wrap="square" rtlCol="0">
            <a:spAutoFit/>
          </a:bodyPr>
          <a:lstStyle/>
          <a:p>
            <a:r>
              <a:rPr lang="en-CA" sz="3000" dirty="0"/>
              <a:t>In this section, we will learn how to:</a:t>
            </a:r>
          </a:p>
          <a:p>
            <a:pPr marL="285750" indent="-285750">
              <a:buFontTx/>
              <a:buChar char="-"/>
            </a:pPr>
            <a:r>
              <a:rPr lang="en-CA" sz="3000" dirty="0"/>
              <a:t>Debug logical errors</a:t>
            </a:r>
          </a:p>
          <a:p>
            <a:pPr marL="285750" indent="-285750">
              <a:buFontTx/>
              <a:buChar char="-"/>
            </a:pPr>
            <a:r>
              <a:rPr lang="en-CA" sz="3000" dirty="0"/>
              <a:t>Debug syntax errors (most frequent)!</a:t>
            </a:r>
          </a:p>
          <a:p>
            <a:pPr marL="285750" indent="-285750">
              <a:buFontTx/>
              <a:buChar char="-"/>
            </a:pPr>
            <a:r>
              <a:rPr lang="en-CA" sz="3000" dirty="0"/>
              <a:t>Refer to </a:t>
            </a:r>
            <a:r>
              <a:rPr lang="en-US" sz="3200" b="1" spc="-1" dirty="0">
                <a:latin typeface="Calibri"/>
                <a:hlinkClick r:id="rId3"/>
              </a:rPr>
              <a:t>this</a:t>
            </a:r>
            <a:r>
              <a:rPr lang="en-US" sz="3200" b="1" spc="-1" dirty="0">
                <a:latin typeface="Calibri"/>
              </a:rPr>
              <a:t>.</a:t>
            </a:r>
            <a:endParaRPr lang="en-CA" sz="3000" dirty="0"/>
          </a:p>
        </p:txBody>
      </p:sp>
    </p:spTree>
    <p:extLst>
      <p:ext uri="{BB962C8B-B14F-4D97-AF65-F5344CB8AC3E}">
        <p14:creationId xmlns:p14="http://schemas.microsoft.com/office/powerpoint/2010/main" val="1339919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Clean Coding Guidelines</a:t>
            </a:r>
            <a:endParaRPr lang="en-US" sz="2400" b="0" strike="noStrike" spc="-1" dirty="0">
              <a:latin typeface="Arial"/>
            </a:endParaRPr>
          </a:p>
        </p:txBody>
      </p:sp>
      <p:sp>
        <p:nvSpPr>
          <p:cNvPr id="12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Clean, clear, and readable code is really important!!</a:t>
            </a:r>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“Imagine you have written a script that finds the max of an n-dimensional array, and you must modify the code to find the 2</a:t>
            </a:r>
            <a:r>
              <a:rPr lang="en-US" sz="2500" spc="-1" baseline="30000" dirty="0">
                <a:solidFill>
                  <a:srgbClr val="000000"/>
                </a:solidFill>
                <a:latin typeface="Calibri"/>
              </a:rPr>
              <a:t>nd</a:t>
            </a:r>
            <a:r>
              <a:rPr lang="en-US" sz="2500" spc="-1" dirty="0">
                <a:solidFill>
                  <a:srgbClr val="000000"/>
                </a:solidFill>
                <a:latin typeface="Calibri"/>
              </a:rPr>
              <a:t> highest number instead.”</a:t>
            </a:r>
            <a:endParaRPr lang="en-US" sz="2500" spc="-1" dirty="0">
              <a:solidFill>
                <a:srgbClr val="000000"/>
              </a:solidFill>
              <a:latin typeface="Arial"/>
            </a:endParaRPr>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Which version of code is easier to understand?</a:t>
            </a: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Let’s learn to write clean code!</a:t>
            </a:r>
          </a:p>
        </p:txBody>
      </p:sp>
      <p:pic>
        <p:nvPicPr>
          <p:cNvPr id="4" name="Picture 3">
            <a:extLst>
              <a:ext uri="{FF2B5EF4-FFF2-40B4-BE49-F238E27FC236}">
                <a16:creationId xmlns:a16="http://schemas.microsoft.com/office/drawing/2014/main" id="{34D83ADE-E750-4A8E-8EE7-B24013EAB444}"/>
              </a:ext>
            </a:extLst>
          </p:cNvPr>
          <p:cNvPicPr>
            <a:picLocks noChangeAspect="1"/>
          </p:cNvPicPr>
          <p:nvPr/>
        </p:nvPicPr>
        <p:blipFill>
          <a:blip r:embed="rId3"/>
          <a:stretch>
            <a:fillRect/>
          </a:stretch>
        </p:blipFill>
        <p:spPr>
          <a:xfrm>
            <a:off x="5927940" y="3117916"/>
            <a:ext cx="6038820" cy="2886480"/>
          </a:xfrm>
          <a:prstGeom prst="rect">
            <a:avLst/>
          </a:prstGeom>
        </p:spPr>
      </p:pic>
      <p:pic>
        <p:nvPicPr>
          <p:cNvPr id="3" name="Picture 2">
            <a:extLst>
              <a:ext uri="{FF2B5EF4-FFF2-40B4-BE49-F238E27FC236}">
                <a16:creationId xmlns:a16="http://schemas.microsoft.com/office/drawing/2014/main" id="{40F55029-C6AD-4145-B7AA-56FD95BF71B5}"/>
              </a:ext>
            </a:extLst>
          </p:cNvPr>
          <p:cNvPicPr>
            <a:picLocks noChangeAspect="1"/>
          </p:cNvPicPr>
          <p:nvPr/>
        </p:nvPicPr>
        <p:blipFill>
          <a:blip r:embed="rId4"/>
          <a:stretch>
            <a:fillRect/>
          </a:stretch>
        </p:blipFill>
        <p:spPr>
          <a:xfrm>
            <a:off x="1078927" y="3589619"/>
            <a:ext cx="3897996" cy="1943074"/>
          </a:xfrm>
          <a:prstGeom prst="rect">
            <a:avLst/>
          </a:prstGeom>
        </p:spPr>
      </p:pic>
      <p:sp>
        <p:nvSpPr>
          <p:cNvPr id="5" name="TextBox 4">
            <a:extLst>
              <a:ext uri="{FF2B5EF4-FFF2-40B4-BE49-F238E27FC236}">
                <a16:creationId xmlns:a16="http://schemas.microsoft.com/office/drawing/2014/main" id="{7D4C450C-2608-4D6A-9B78-C712264701B6}"/>
              </a:ext>
            </a:extLst>
          </p:cNvPr>
          <p:cNvSpPr txBox="1"/>
          <p:nvPr/>
        </p:nvSpPr>
        <p:spPr>
          <a:xfrm>
            <a:off x="5231277" y="4330323"/>
            <a:ext cx="734746" cy="461665"/>
          </a:xfrm>
          <a:prstGeom prst="rect">
            <a:avLst/>
          </a:prstGeom>
          <a:noFill/>
        </p:spPr>
        <p:txBody>
          <a:bodyPr wrap="square" rtlCol="0">
            <a:spAutoFit/>
          </a:bodyPr>
          <a:lstStyle/>
          <a:p>
            <a:r>
              <a:rPr lang="en-CA" sz="2400" dirty="0">
                <a:solidFill>
                  <a:srgbClr val="FF0000"/>
                </a:solidFill>
              </a:rPr>
              <a:t>VS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Clean Coding Guidelines – Naming Conventions</a:t>
            </a:r>
            <a:endParaRPr lang="en-US" sz="2400" b="0" strike="noStrike" spc="-1" dirty="0">
              <a:latin typeface="Arial"/>
            </a:endParaRPr>
          </a:p>
        </p:txBody>
      </p:sp>
      <p:sp>
        <p:nvSpPr>
          <p:cNvPr id="12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The purpose of naming conventions are to help the reader and programmer.</a:t>
            </a:r>
            <a:endParaRPr lang="en-US" sz="2500" spc="-1" dirty="0">
              <a:solidFill>
                <a:srgbClr val="000000"/>
              </a:solidFill>
              <a:latin typeface="Arial"/>
            </a:endParaRPr>
          </a:p>
          <a:p>
            <a:pPr marL="673920" lvl="1" indent="-457200">
              <a:lnSpc>
                <a:spcPct val="100000"/>
              </a:lnSpc>
              <a:spcBef>
                <a:spcPts val="499"/>
              </a:spcBef>
              <a:buClr>
                <a:srgbClr val="000000"/>
              </a:buClr>
              <a:buSzPct val="100000"/>
              <a:buFont typeface="+mj-lt"/>
              <a:buAutoNum type="arabicPeriod"/>
            </a:pPr>
            <a:r>
              <a:rPr lang="en-US" sz="2500" spc="-1" dirty="0">
                <a:solidFill>
                  <a:srgbClr val="000000"/>
                </a:solidFill>
                <a:latin typeface="Calibri"/>
              </a:rPr>
              <a:t>Variable names should describe in short what they are/do:</a:t>
            </a:r>
          </a:p>
          <a:p>
            <a:pPr marL="673920" lvl="2">
              <a:spcBef>
                <a:spcPts val="499"/>
              </a:spcBef>
              <a:buClr>
                <a:srgbClr val="000000"/>
              </a:buClr>
              <a:buSzPct val="100000"/>
            </a:pPr>
            <a:r>
              <a:rPr lang="en-US" sz="2500" spc="-1" dirty="0">
                <a:solidFill>
                  <a:srgbClr val="000000"/>
                </a:solidFill>
                <a:latin typeface="Calibri"/>
              </a:rPr>
              <a:t>				VS </a:t>
            </a:r>
          </a:p>
          <a:p>
            <a:pPr marL="673920" lvl="1" indent="-457200">
              <a:spcBef>
                <a:spcPts val="499"/>
              </a:spcBef>
              <a:buClr>
                <a:srgbClr val="000000"/>
              </a:buClr>
              <a:buSzPct val="100000"/>
              <a:buFont typeface="+mj-lt"/>
              <a:buAutoNum type="arabicPeriod"/>
            </a:pPr>
            <a:r>
              <a:rPr lang="en-US" sz="2500" spc="-1" dirty="0">
                <a:solidFill>
                  <a:srgbClr val="000000"/>
                </a:solidFill>
                <a:latin typeface="Calibri"/>
              </a:rPr>
              <a:t>a. Write variable names in mixed case starting with lower case</a:t>
            </a:r>
          </a:p>
          <a:p>
            <a:pPr marL="673920" lvl="2">
              <a:spcBef>
                <a:spcPts val="499"/>
              </a:spcBef>
              <a:buClr>
                <a:srgbClr val="000000"/>
              </a:buClr>
              <a:buSzPct val="100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nNames</a:t>
            </a:r>
            <a:r>
              <a:rPr lang="en-US" sz="2500" spc="-1" dirty="0">
                <a:solidFill>
                  <a:srgbClr val="000000"/>
                </a:solidFill>
                <a:latin typeface="Calibri"/>
              </a:rPr>
              <a:t>, town, or </a:t>
            </a:r>
            <a:r>
              <a:rPr lang="en-US" sz="2500" spc="-1" dirty="0" err="1">
                <a:solidFill>
                  <a:srgbClr val="000000"/>
                </a:solidFill>
                <a:latin typeface="Calibri"/>
              </a:rPr>
              <a:t>isCaseOpen</a:t>
            </a:r>
            <a:endParaRPr lang="en-US" sz="2500" spc="-1" dirty="0">
              <a:solidFill>
                <a:srgbClr val="000000"/>
              </a:solidFill>
              <a:latin typeface="Calibri"/>
            </a:endParaRPr>
          </a:p>
          <a:p>
            <a:pPr marL="673920" lvl="2">
              <a:spcBef>
                <a:spcPts val="499"/>
              </a:spcBef>
              <a:buClr>
                <a:srgbClr val="000000"/>
              </a:buClr>
              <a:buSzPct val="100000"/>
            </a:pPr>
            <a:r>
              <a:rPr lang="en-US" sz="2500" spc="-1" dirty="0">
                <a:solidFill>
                  <a:srgbClr val="000000"/>
                </a:solidFill>
                <a:latin typeface="Calibri"/>
              </a:rPr>
              <a:t>b. Write variable names in lower case separated by underscore</a:t>
            </a:r>
          </a:p>
          <a:p>
            <a:pPr marL="673920" lvl="2">
              <a:spcBef>
                <a:spcPts val="499"/>
              </a:spcBef>
              <a:buClr>
                <a:srgbClr val="000000"/>
              </a:buClr>
              <a:buSzPct val="100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n_names</a:t>
            </a:r>
            <a:r>
              <a:rPr lang="en-US" sz="2500" spc="-1" dirty="0">
                <a:solidFill>
                  <a:srgbClr val="000000"/>
                </a:solidFill>
                <a:latin typeface="Calibri"/>
              </a:rPr>
              <a:t>, town, or </a:t>
            </a:r>
            <a:r>
              <a:rPr lang="en-US" sz="2500" spc="-1" dirty="0" err="1">
                <a:solidFill>
                  <a:srgbClr val="000000"/>
                </a:solidFill>
                <a:latin typeface="Calibri"/>
              </a:rPr>
              <a:t>is_case_open</a:t>
            </a:r>
            <a:endParaRPr lang="en-US" sz="2500" spc="-1" dirty="0">
              <a:solidFill>
                <a:srgbClr val="000000"/>
              </a:solidFill>
              <a:latin typeface="Calibri"/>
            </a:endParaRPr>
          </a:p>
          <a:p>
            <a:pPr marL="673920" lvl="1" indent="-457200">
              <a:spcBef>
                <a:spcPts val="499"/>
              </a:spcBef>
              <a:buClr>
                <a:srgbClr val="000000"/>
              </a:buClr>
              <a:buSzPct val="100000"/>
              <a:buFont typeface="+mj-lt"/>
              <a:buAutoNum type="arabicPeriod"/>
            </a:pPr>
            <a:r>
              <a:rPr lang="en-US" sz="2500" spc="-1" dirty="0">
                <a:solidFill>
                  <a:srgbClr val="000000"/>
                </a:solidFill>
                <a:latin typeface="Calibri"/>
              </a:rPr>
              <a:t>Use a prefix (typically “n” or “m”) for variables representing number of objects</a:t>
            </a:r>
          </a:p>
          <a:p>
            <a:pPr marL="673920" lvl="2">
              <a:spcBef>
                <a:spcPts val="499"/>
              </a:spcBef>
              <a:buClr>
                <a:srgbClr val="000000"/>
              </a:buClr>
              <a:buSzPct val="100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nFiles</a:t>
            </a:r>
            <a:r>
              <a:rPr lang="en-US" sz="2500" spc="-1" dirty="0">
                <a:solidFill>
                  <a:srgbClr val="000000"/>
                </a:solidFill>
                <a:latin typeface="Calibri"/>
              </a:rPr>
              <a:t>”, or “</a:t>
            </a:r>
            <a:r>
              <a:rPr lang="en-US" sz="2500" spc="-1" dirty="0" err="1">
                <a:solidFill>
                  <a:srgbClr val="000000"/>
                </a:solidFill>
                <a:latin typeface="Calibri"/>
              </a:rPr>
              <a:t>nPoints</a:t>
            </a:r>
            <a:r>
              <a:rPr lang="en-US" sz="2500" spc="-1" dirty="0">
                <a:solidFill>
                  <a:srgbClr val="000000"/>
                </a:solidFill>
                <a:latin typeface="Calibri"/>
              </a:rPr>
              <a:t>”, </a:t>
            </a:r>
            <a:r>
              <a:rPr lang="en-US" sz="2500" spc="-1" dirty="0" err="1">
                <a:solidFill>
                  <a:srgbClr val="000000"/>
                </a:solidFill>
                <a:latin typeface="Calibri"/>
              </a:rPr>
              <a:t>etc</a:t>
            </a:r>
            <a:r>
              <a:rPr lang="en-US" sz="2500" spc="-1" dirty="0">
                <a:solidFill>
                  <a:srgbClr val="000000"/>
                </a:solidFill>
                <a:latin typeface="Calibri"/>
              </a:rPr>
              <a:t>…</a:t>
            </a:r>
          </a:p>
          <a:p>
            <a:pPr marL="673920" lvl="1" indent="-457200">
              <a:spcBef>
                <a:spcPts val="499"/>
              </a:spcBef>
              <a:buClr>
                <a:srgbClr val="000000"/>
              </a:buClr>
              <a:buSzPct val="100000"/>
              <a:buFont typeface="+mj-lt"/>
              <a:buAutoNum type="arabicPeriod"/>
            </a:pPr>
            <a:endParaRPr lang="en-US" sz="2500" spc="-1" dirty="0">
              <a:solidFill>
                <a:srgbClr val="000000"/>
              </a:solidFill>
              <a:latin typeface="Calibri"/>
            </a:endParaRPr>
          </a:p>
          <a:p>
            <a:pPr marL="216720" lvl="1">
              <a:spcBef>
                <a:spcPts val="499"/>
              </a:spcBef>
              <a:buClr>
                <a:srgbClr val="000000"/>
              </a:buClr>
              <a:buSzPct val="100000"/>
            </a:pPr>
            <a:r>
              <a:rPr lang="en-US" sz="2500" spc="-1" dirty="0">
                <a:solidFill>
                  <a:srgbClr val="000000"/>
                </a:solidFill>
                <a:latin typeface="Calibri"/>
              </a:rPr>
              <a:t>	</a:t>
            </a:r>
          </a:p>
        </p:txBody>
      </p:sp>
      <p:pic>
        <p:nvPicPr>
          <p:cNvPr id="2" name="Picture 1">
            <a:extLst>
              <a:ext uri="{FF2B5EF4-FFF2-40B4-BE49-F238E27FC236}">
                <a16:creationId xmlns:a16="http://schemas.microsoft.com/office/drawing/2014/main" id="{F7D45E49-6DC3-40E2-8B86-ADF28F04BC3B}"/>
              </a:ext>
            </a:extLst>
          </p:cNvPr>
          <p:cNvPicPr>
            <a:picLocks noChangeAspect="1"/>
          </p:cNvPicPr>
          <p:nvPr/>
        </p:nvPicPr>
        <p:blipFill>
          <a:blip r:embed="rId3"/>
          <a:stretch>
            <a:fillRect/>
          </a:stretch>
        </p:blipFill>
        <p:spPr>
          <a:xfrm>
            <a:off x="2276742" y="2126431"/>
            <a:ext cx="1730260" cy="429408"/>
          </a:xfrm>
          <a:prstGeom prst="rect">
            <a:avLst/>
          </a:prstGeom>
          <a:ln w="28575">
            <a:solidFill>
              <a:schemeClr val="tx1"/>
            </a:solidFill>
          </a:ln>
        </p:spPr>
      </p:pic>
      <p:pic>
        <p:nvPicPr>
          <p:cNvPr id="3" name="Picture 2">
            <a:extLst>
              <a:ext uri="{FF2B5EF4-FFF2-40B4-BE49-F238E27FC236}">
                <a16:creationId xmlns:a16="http://schemas.microsoft.com/office/drawing/2014/main" id="{5A14FA48-12A7-48A5-B3AF-D43C8A46224A}"/>
              </a:ext>
            </a:extLst>
          </p:cNvPr>
          <p:cNvPicPr>
            <a:picLocks noChangeAspect="1"/>
          </p:cNvPicPr>
          <p:nvPr/>
        </p:nvPicPr>
        <p:blipFill>
          <a:blip r:embed="rId4"/>
          <a:stretch>
            <a:fillRect/>
          </a:stretch>
        </p:blipFill>
        <p:spPr>
          <a:xfrm>
            <a:off x="4714478" y="2126431"/>
            <a:ext cx="4331969" cy="429408"/>
          </a:xfrm>
          <a:prstGeom prst="rect">
            <a:avLst/>
          </a:prstGeom>
          <a:ln w="28575">
            <a:solidFill>
              <a:schemeClr val="tx1"/>
            </a:solidFill>
          </a:ln>
        </p:spPr>
      </p:pic>
    </p:spTree>
    <p:extLst>
      <p:ext uri="{BB962C8B-B14F-4D97-AF65-F5344CB8AC3E}">
        <p14:creationId xmlns:p14="http://schemas.microsoft.com/office/powerpoint/2010/main" val="23077921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Clean Coding Guidelines – Naming Conventions</a:t>
            </a:r>
            <a:endParaRPr lang="en-US" sz="2400" b="0" strike="noStrike" spc="-1" dirty="0">
              <a:latin typeface="Arial"/>
            </a:endParaRPr>
          </a:p>
        </p:txBody>
      </p:sp>
      <p:sp>
        <p:nvSpPr>
          <p:cNvPr id="12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673920" lvl="1" indent="-457200">
              <a:spcBef>
                <a:spcPts val="499"/>
              </a:spcBef>
              <a:buClr>
                <a:srgbClr val="000000"/>
              </a:buClr>
              <a:buSzPct val="100000"/>
              <a:buFont typeface="+mj-lt"/>
              <a:buAutoNum type="arabicPeriod" startAt="4"/>
            </a:pPr>
            <a:r>
              <a:rPr lang="en-US" sz="2500" spc="-1" dirty="0">
                <a:solidFill>
                  <a:srgbClr val="000000"/>
                </a:solidFill>
                <a:latin typeface="Calibri"/>
              </a:rPr>
              <a:t>Minimize abbreviation in names</a:t>
            </a:r>
          </a:p>
          <a:p>
            <a:pPr marL="673920" lvl="2">
              <a:spcBef>
                <a:spcPts val="499"/>
              </a:spcBef>
              <a:buClr>
                <a:srgbClr val="000000"/>
              </a:buClr>
              <a:buSzPct val="100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compareArrivalTime</a:t>
            </a:r>
            <a:r>
              <a:rPr lang="en-US" sz="2500" spc="-1" dirty="0">
                <a:solidFill>
                  <a:srgbClr val="000000"/>
                </a:solidFill>
                <a:latin typeface="Calibri"/>
              </a:rPr>
              <a:t>” vs “</a:t>
            </a:r>
            <a:r>
              <a:rPr lang="en-US" sz="2500" spc="-1" dirty="0" err="1">
                <a:solidFill>
                  <a:srgbClr val="000000"/>
                </a:solidFill>
                <a:latin typeface="Calibri"/>
              </a:rPr>
              <a:t>cmpAT</a:t>
            </a:r>
            <a:r>
              <a:rPr lang="en-US" sz="2500" spc="-1" dirty="0">
                <a:solidFill>
                  <a:srgbClr val="000000"/>
                </a:solidFill>
                <a:latin typeface="Calibri"/>
              </a:rPr>
              <a:t>”</a:t>
            </a:r>
          </a:p>
          <a:p>
            <a:pPr marL="673920" lvl="1" indent="-457200">
              <a:spcBef>
                <a:spcPts val="499"/>
              </a:spcBef>
              <a:buClr>
                <a:srgbClr val="000000"/>
              </a:buClr>
              <a:buSzPct val="100000"/>
              <a:buFont typeface="+mj-lt"/>
              <a:buAutoNum type="arabicPeriod" startAt="4"/>
            </a:pPr>
            <a:r>
              <a:rPr lang="en-US" sz="2500" spc="-1" dirty="0">
                <a:solidFill>
                  <a:srgbClr val="000000"/>
                </a:solidFill>
                <a:latin typeface="Calibri"/>
              </a:rPr>
              <a:t>Use action verb/state prefixes to describe a variable. For example:</a:t>
            </a:r>
          </a:p>
          <a:p>
            <a:pPr marL="1131120" lvl="2" indent="-457200">
              <a:spcBef>
                <a:spcPts val="499"/>
              </a:spcBef>
              <a:buClr>
                <a:srgbClr val="000000"/>
              </a:buClr>
              <a:buSzPct val="100000"/>
              <a:buFont typeface="+mj-lt"/>
              <a:buAutoNum type="arabicPeriod"/>
            </a:pPr>
            <a:r>
              <a:rPr lang="en-US" sz="2500" spc="-1" dirty="0">
                <a:solidFill>
                  <a:srgbClr val="000000"/>
                </a:solidFill>
                <a:latin typeface="Calibri"/>
              </a:rPr>
              <a:t>“has/is/can/should” for Boolean variables (“</a:t>
            </a:r>
            <a:r>
              <a:rPr lang="en-US" sz="2500" spc="-1" dirty="0" err="1">
                <a:solidFill>
                  <a:srgbClr val="000000"/>
                </a:solidFill>
                <a:latin typeface="Calibri"/>
              </a:rPr>
              <a:t>isComplete</a:t>
            </a:r>
            <a:r>
              <a:rPr lang="en-US" sz="2500" spc="-1" dirty="0">
                <a:solidFill>
                  <a:srgbClr val="000000"/>
                </a:solidFill>
                <a:latin typeface="Calibri"/>
              </a:rPr>
              <a:t>”, “</a:t>
            </a:r>
            <a:r>
              <a:rPr lang="en-US" sz="2500" spc="-1" dirty="0" err="1">
                <a:solidFill>
                  <a:srgbClr val="000000"/>
                </a:solidFill>
                <a:latin typeface="Calibri"/>
              </a:rPr>
              <a:t>canRun</a:t>
            </a:r>
            <a:r>
              <a:rPr lang="en-US" sz="2500" spc="-1" dirty="0">
                <a:solidFill>
                  <a:srgbClr val="000000"/>
                </a:solidFill>
                <a:latin typeface="Calibri"/>
              </a:rPr>
              <a:t>”)</a:t>
            </a:r>
          </a:p>
          <a:p>
            <a:pPr marL="1131120" lvl="2" indent="-457200">
              <a:spcBef>
                <a:spcPts val="499"/>
              </a:spcBef>
              <a:buClr>
                <a:srgbClr val="000000"/>
              </a:buClr>
              <a:buSzPct val="100000"/>
              <a:buFont typeface="+mj-lt"/>
              <a:buAutoNum type="arabicPeriod"/>
            </a:pPr>
            <a:r>
              <a:rPr lang="en-US" sz="2500" spc="-1" dirty="0">
                <a:solidFill>
                  <a:srgbClr val="000000"/>
                </a:solidFill>
                <a:latin typeface="Calibri"/>
              </a:rPr>
              <a:t>“find/get/compute” for functions (“</a:t>
            </a:r>
            <a:r>
              <a:rPr lang="en-US" sz="2500" spc="-1" dirty="0" err="1">
                <a:solidFill>
                  <a:srgbClr val="000000"/>
                </a:solidFill>
                <a:latin typeface="Calibri"/>
              </a:rPr>
              <a:t>findMax</a:t>
            </a:r>
            <a:r>
              <a:rPr lang="en-US" sz="2500" spc="-1" dirty="0">
                <a:solidFill>
                  <a:srgbClr val="000000"/>
                </a:solidFill>
                <a:latin typeface="Calibri"/>
              </a:rPr>
              <a:t>”, “</a:t>
            </a:r>
            <a:r>
              <a:rPr lang="en-US" sz="2500" spc="-1" dirty="0" err="1">
                <a:solidFill>
                  <a:srgbClr val="000000"/>
                </a:solidFill>
                <a:latin typeface="Calibri"/>
              </a:rPr>
              <a:t>getArray</a:t>
            </a:r>
            <a:r>
              <a:rPr lang="en-US" sz="2500" spc="-1" dirty="0">
                <a:solidFill>
                  <a:srgbClr val="000000"/>
                </a:solidFill>
                <a:latin typeface="Calibri"/>
              </a:rPr>
              <a:t>”, “</a:t>
            </a:r>
            <a:r>
              <a:rPr lang="en-US" sz="2500" spc="-1" dirty="0" err="1">
                <a:solidFill>
                  <a:srgbClr val="000000"/>
                </a:solidFill>
                <a:latin typeface="Calibri"/>
              </a:rPr>
              <a:t>computeMatrix</a:t>
            </a:r>
            <a:r>
              <a:rPr lang="en-US" sz="2500" spc="-1" dirty="0">
                <a:solidFill>
                  <a:srgbClr val="000000"/>
                </a:solidFill>
                <a:latin typeface="Calibri"/>
              </a:rPr>
              <a:t>”)</a:t>
            </a:r>
          </a:p>
          <a:p>
            <a:pPr marL="673920" lvl="1" indent="-457200">
              <a:spcBef>
                <a:spcPts val="499"/>
              </a:spcBef>
              <a:buClr>
                <a:srgbClr val="000000"/>
              </a:buClr>
              <a:buSzPct val="100000"/>
              <a:buFont typeface="+mj-lt"/>
              <a:buAutoNum type="arabicPeriod" startAt="4"/>
            </a:pPr>
            <a:r>
              <a:rPr lang="en-US" sz="2500" spc="-1" dirty="0">
                <a:solidFill>
                  <a:srgbClr val="000000"/>
                </a:solidFill>
                <a:latin typeface="Calibri"/>
              </a:rPr>
              <a:t>Use suffixes for dimensioned variables and constants</a:t>
            </a:r>
          </a:p>
          <a:p>
            <a:pPr marL="673920" lvl="2">
              <a:spcBef>
                <a:spcPts val="499"/>
              </a:spcBef>
              <a:buClr>
                <a:srgbClr val="000000"/>
              </a:buClr>
              <a:buSzPct val="100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angleRadians</a:t>
            </a:r>
            <a:r>
              <a:rPr lang="en-US" sz="2500" spc="-1" dirty="0">
                <a:solidFill>
                  <a:srgbClr val="000000"/>
                </a:solidFill>
                <a:latin typeface="Calibri"/>
              </a:rPr>
              <a:t>”, “</a:t>
            </a:r>
            <a:r>
              <a:rPr lang="en-US" sz="2500" spc="-1" dirty="0" err="1">
                <a:solidFill>
                  <a:srgbClr val="000000"/>
                </a:solidFill>
                <a:latin typeface="Calibri"/>
              </a:rPr>
              <a:t>lengthCM</a:t>
            </a:r>
            <a:r>
              <a:rPr lang="en-US" sz="2500" spc="-1" dirty="0">
                <a:solidFill>
                  <a:srgbClr val="000000"/>
                </a:solidFill>
                <a:latin typeface="Calibri"/>
              </a:rPr>
              <a:t>”, “</a:t>
            </a:r>
            <a:r>
              <a:rPr lang="en-US" sz="2500" spc="-1" dirty="0" err="1">
                <a:solidFill>
                  <a:srgbClr val="000000"/>
                </a:solidFill>
                <a:latin typeface="Calibri"/>
              </a:rPr>
              <a:t>weightNewtons</a:t>
            </a:r>
            <a:r>
              <a:rPr lang="en-US" sz="2500" spc="-1" dirty="0">
                <a:solidFill>
                  <a:srgbClr val="000000"/>
                </a:solidFill>
                <a:latin typeface="Calibri"/>
              </a:rPr>
              <a:t>”</a:t>
            </a:r>
          </a:p>
          <a:p>
            <a:pPr marL="673920" lvl="1" indent="-457200">
              <a:spcBef>
                <a:spcPts val="499"/>
              </a:spcBef>
              <a:buClr>
                <a:srgbClr val="000000"/>
              </a:buClr>
              <a:buSzPct val="100000"/>
              <a:buFont typeface="+mj-lt"/>
              <a:buAutoNum type="arabicPeriod" startAt="4"/>
            </a:pPr>
            <a:endParaRPr lang="en-US" sz="2500" spc="-1" dirty="0">
              <a:solidFill>
                <a:srgbClr val="000000"/>
              </a:solidFill>
              <a:latin typeface="Calibri"/>
            </a:endParaRPr>
          </a:p>
        </p:txBody>
      </p:sp>
    </p:spTree>
    <p:extLst>
      <p:ext uri="{BB962C8B-B14F-4D97-AF65-F5344CB8AC3E}">
        <p14:creationId xmlns:p14="http://schemas.microsoft.com/office/powerpoint/2010/main" val="72324541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Clean Coding Guidelines – Statements</a:t>
            </a:r>
            <a:endParaRPr lang="en-US" sz="2400" b="0" strike="noStrike" spc="-1">
              <a:latin typeface="Arial"/>
            </a:endParaRPr>
          </a:p>
        </p:txBody>
      </p:sp>
      <p:sp>
        <p:nvSpPr>
          <p:cNvPr id="125"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spc="-1" dirty="0">
                <a:latin typeface="Calibri" panose="020F0502020204030204" pitchFamily="34" charset="0"/>
                <a:cs typeface="Calibri" panose="020F0502020204030204" pitchFamily="34" charset="0"/>
              </a:rPr>
              <a:t>Minimize use of repurposing variables to avoid confusion</a:t>
            </a:r>
          </a:p>
          <a:p>
            <a:pPr marL="432000" lvl="1" indent="-215280">
              <a:lnSpc>
                <a:spcPct val="100000"/>
              </a:lnSpc>
              <a:spcBef>
                <a:spcPts val="499"/>
              </a:spcBef>
              <a:buClr>
                <a:srgbClr val="000000"/>
              </a:buClr>
              <a:buSzPct val="45000"/>
              <a:buFont typeface="Wingdings" charset="2"/>
              <a:buChar char=""/>
            </a:pPr>
            <a:r>
              <a:rPr lang="en-US" sz="2500" spc="-1" dirty="0">
                <a:latin typeface="Calibri" panose="020F0502020204030204" pitchFamily="34" charset="0"/>
                <a:cs typeface="Calibri" panose="020F0502020204030204" pitchFamily="34" charset="0"/>
              </a:rPr>
              <a:t>Initialize loop result variables immediately before the loop (more efficient!)</a:t>
            </a:r>
          </a:p>
          <a:p>
            <a:pPr marL="432000" lvl="1" indent="-215280">
              <a:lnSpc>
                <a:spcPct val="100000"/>
              </a:lnSpc>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559620" lvl="1" indent="-342900">
              <a:lnSpc>
                <a:spcPct val="100000"/>
              </a:lnSpc>
              <a:spcBef>
                <a:spcPts val="499"/>
              </a:spcBef>
              <a:buClr>
                <a:srgbClr val="000000"/>
              </a:buClr>
              <a:buSzPct val="100000"/>
              <a:buFont typeface="Arial" panose="020B0604020202020204" pitchFamily="34" charset="0"/>
              <a:buChar char="•"/>
            </a:pPr>
            <a:r>
              <a:rPr lang="en-US" sz="2500" spc="-1" dirty="0">
                <a:latin typeface="Calibri" panose="020F0502020204030204" pitchFamily="34" charset="0"/>
                <a:cs typeface="Calibri" panose="020F0502020204030204" pitchFamily="34" charset="0"/>
              </a:rPr>
              <a:t>Avoid complex conditionals – use temporary logical variables instead:</a:t>
            </a:r>
          </a:p>
          <a:p>
            <a:pPr marL="216720" lvl="1">
              <a:lnSpc>
                <a:spcPct val="100000"/>
              </a:lnSpc>
              <a:spcBef>
                <a:spcPts val="499"/>
              </a:spcBef>
              <a:buClr>
                <a:srgbClr val="000000"/>
              </a:buClr>
              <a:buSzPct val="100000"/>
            </a:pPr>
            <a:r>
              <a:rPr lang="en-US" sz="2500" spc="-1" dirty="0">
                <a:latin typeface="Calibri" panose="020F0502020204030204" pitchFamily="34" charset="0"/>
                <a:cs typeface="Calibri" panose="020F0502020204030204" pitchFamily="34" charset="0"/>
              </a:rPr>
              <a:t>     Instead of this:</a:t>
            </a:r>
          </a:p>
          <a:p>
            <a:pPr marL="889200" lvl="2" indent="-215280">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432000" lvl="1" indent="-215280">
              <a:lnSpc>
                <a:spcPct val="100000"/>
              </a:lnSpc>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889200" lvl="2" indent="-215280">
              <a:spcBef>
                <a:spcPts val="499"/>
              </a:spcBef>
              <a:buClr>
                <a:srgbClr val="000000"/>
              </a:buClr>
              <a:buSzPct val="45000"/>
              <a:buFont typeface="Wingdings" charset="2"/>
              <a:buChar char=""/>
            </a:pPr>
            <a:endParaRPr lang="en-US" sz="2500" spc="-1" dirty="0">
              <a:latin typeface="Calibri" panose="020F0502020204030204" pitchFamily="34" charset="0"/>
              <a:cs typeface="Calibri" panose="020F0502020204030204" pitchFamily="34" charset="0"/>
            </a:endParaRPr>
          </a:p>
          <a:p>
            <a:pPr marL="889200" lvl="2" indent="-215280">
              <a:spcBef>
                <a:spcPts val="499"/>
              </a:spcBef>
              <a:buClr>
                <a:srgbClr val="000000"/>
              </a:buClr>
              <a:buSzPct val="45000"/>
              <a:buFont typeface="Wingdings" charset="2"/>
              <a:buChar char=""/>
            </a:pPr>
            <a:endParaRPr lang="en-US" sz="2500" b="0" strike="noStrike" spc="-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31538FA-782D-4663-B6EC-072A794A4207}"/>
              </a:ext>
            </a:extLst>
          </p:cNvPr>
          <p:cNvPicPr>
            <a:picLocks noChangeAspect="1"/>
          </p:cNvPicPr>
          <p:nvPr/>
        </p:nvPicPr>
        <p:blipFill>
          <a:blip r:embed="rId3"/>
          <a:stretch>
            <a:fillRect/>
          </a:stretch>
        </p:blipFill>
        <p:spPr>
          <a:xfrm>
            <a:off x="2087841" y="2168902"/>
            <a:ext cx="5953223" cy="1666014"/>
          </a:xfrm>
          <a:prstGeom prst="rect">
            <a:avLst/>
          </a:prstGeom>
        </p:spPr>
      </p:pic>
      <p:pic>
        <p:nvPicPr>
          <p:cNvPr id="3" name="Picture 2">
            <a:extLst>
              <a:ext uri="{FF2B5EF4-FFF2-40B4-BE49-F238E27FC236}">
                <a16:creationId xmlns:a16="http://schemas.microsoft.com/office/drawing/2014/main" id="{9109421F-021E-491E-80F7-379F5D024930}"/>
              </a:ext>
            </a:extLst>
          </p:cNvPr>
          <p:cNvPicPr>
            <a:picLocks noChangeAspect="1"/>
          </p:cNvPicPr>
          <p:nvPr/>
        </p:nvPicPr>
        <p:blipFill>
          <a:blip r:embed="rId4"/>
          <a:stretch>
            <a:fillRect/>
          </a:stretch>
        </p:blipFill>
        <p:spPr>
          <a:xfrm>
            <a:off x="1061227" y="4811498"/>
            <a:ext cx="8006449" cy="1488942"/>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Clean Coding Guidelines – Statements</a:t>
            </a:r>
            <a:endParaRPr lang="en-US" sz="2400" b="0" strike="noStrike" spc="-1">
              <a:latin typeface="Arial"/>
            </a:endParaRPr>
          </a:p>
        </p:txBody>
      </p:sp>
      <p:sp>
        <p:nvSpPr>
          <p:cNvPr id="125"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spc="-1" dirty="0">
                <a:latin typeface="Calibri" panose="020F0502020204030204" pitchFamily="34" charset="0"/>
                <a:cs typeface="Calibri" panose="020F0502020204030204" pitchFamily="34" charset="0"/>
              </a:rPr>
              <a:t>Do this:</a:t>
            </a:r>
            <a:endParaRPr lang="en-US" sz="2500" b="0" strike="noStrike" spc="-1"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CE548AA0-B6A6-4D29-8949-09DE51422835}"/>
              </a:ext>
            </a:extLst>
          </p:cNvPr>
          <p:cNvPicPr>
            <a:picLocks noChangeAspect="1"/>
          </p:cNvPicPr>
          <p:nvPr/>
        </p:nvPicPr>
        <p:blipFill>
          <a:blip r:embed="rId3"/>
          <a:stretch>
            <a:fillRect/>
          </a:stretch>
        </p:blipFill>
        <p:spPr>
          <a:xfrm>
            <a:off x="2635920" y="1600400"/>
            <a:ext cx="6721560" cy="2450570"/>
          </a:xfrm>
          <a:prstGeom prst="rect">
            <a:avLst/>
          </a:prstGeom>
        </p:spPr>
      </p:pic>
    </p:spTree>
    <p:extLst>
      <p:ext uri="{BB962C8B-B14F-4D97-AF65-F5344CB8AC3E}">
        <p14:creationId xmlns:p14="http://schemas.microsoft.com/office/powerpoint/2010/main" val="2948270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Clean Coding Guidelines - Format</a:t>
            </a:r>
            <a:endParaRPr lang="en-US" sz="2400" b="0" strike="noStrike" spc="-1">
              <a:latin typeface="Arial"/>
            </a:endParaRPr>
          </a:p>
        </p:txBody>
      </p:sp>
      <p:sp>
        <p:nvSpPr>
          <p:cNvPr id="127"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b="0" strike="noStrike" spc="-1" dirty="0">
                <a:solidFill>
                  <a:srgbClr val="000000"/>
                </a:solidFill>
                <a:latin typeface="Calibri"/>
                <a:ea typeface="DejaVu Sans"/>
              </a:rPr>
              <a:t>Keep lines of code within 80 columns</a:t>
            </a:r>
            <a:endParaRPr lang="en-US" sz="2500" b="0" strike="noStrike" spc="-1" dirty="0">
              <a:latin typeface="Arial"/>
            </a:endParaRPr>
          </a:p>
          <a:p>
            <a:pPr marL="432000" lvl="1" indent="-215280">
              <a:lnSpc>
                <a:spcPct val="100000"/>
              </a:lnSpc>
              <a:spcBef>
                <a:spcPts val="499"/>
              </a:spcBef>
              <a:buClr>
                <a:srgbClr val="000000"/>
              </a:buClr>
              <a:buSzPct val="45000"/>
              <a:buFont typeface="Wingdings" charset="2"/>
              <a:buChar char=""/>
            </a:pPr>
            <a:r>
              <a:rPr lang="en-US" sz="2500" b="0" strike="noStrike" spc="-1" dirty="0">
                <a:solidFill>
                  <a:srgbClr val="000000"/>
                </a:solidFill>
                <a:latin typeface="Calibri"/>
                <a:ea typeface="DejaVu Sans"/>
              </a:rPr>
              <a:t>Split lines at commas/operators using the continuation (…) operator</a:t>
            </a:r>
            <a:endParaRPr lang="en-US" sz="2500" b="0" strike="noStrike" spc="-1" dirty="0">
              <a:latin typeface="Arial"/>
            </a:endParaRP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r>
              <a:rPr lang="en-US" sz="2500" b="0" strike="noStrike" spc="-1" dirty="0">
                <a:solidFill>
                  <a:srgbClr val="000000"/>
                </a:solidFill>
                <a:latin typeface="Calibri"/>
                <a:ea typeface="DejaVu Sans"/>
              </a:rPr>
              <a:t>Indent 3 or 4 spaces (or 1 tab) </a:t>
            </a:r>
            <a:r>
              <a:rPr lang="en-US" sz="2500" b="0" strike="noStrike" spc="-1">
                <a:solidFill>
                  <a:srgbClr val="000000"/>
                </a:solidFill>
                <a:latin typeface="Calibri"/>
                <a:ea typeface="DejaVu Sans"/>
              </a:rPr>
              <a:t>for an </a:t>
            </a:r>
            <a:r>
              <a:rPr lang="en-US" sz="2500" b="0" strike="noStrike" spc="-1" dirty="0">
                <a:solidFill>
                  <a:srgbClr val="000000"/>
                </a:solidFill>
                <a:latin typeface="Calibri"/>
                <a:ea typeface="DejaVu Sans"/>
              </a:rPr>
              <a:t>indented block of code</a:t>
            </a: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216720" lvl="1">
              <a:lnSpc>
                <a:spcPct val="100000"/>
              </a:lnSpc>
              <a:spcBef>
                <a:spcPts val="499"/>
              </a:spcBef>
              <a:buClr>
                <a:srgbClr val="000000"/>
              </a:buClr>
              <a:buSzPct val="45000"/>
            </a:pPr>
            <a:r>
              <a:rPr lang="en-US" sz="2500" b="0" strike="noStrike" spc="-1" dirty="0">
                <a:solidFill>
                  <a:srgbClr val="000000"/>
                </a:solidFill>
                <a:latin typeface="Calibri"/>
              </a:rPr>
              <a:t>                                                             VS</a:t>
            </a:r>
            <a:endParaRPr lang="en-US" sz="2500" b="0" strike="noStrike" spc="-1" dirty="0">
              <a:latin typeface="Arial"/>
            </a:endParaRPr>
          </a:p>
        </p:txBody>
      </p:sp>
      <p:pic>
        <p:nvPicPr>
          <p:cNvPr id="2" name="Picture 1">
            <a:extLst>
              <a:ext uri="{FF2B5EF4-FFF2-40B4-BE49-F238E27FC236}">
                <a16:creationId xmlns:a16="http://schemas.microsoft.com/office/drawing/2014/main" id="{8FB95E87-C497-4129-97DC-892402C92210}"/>
              </a:ext>
            </a:extLst>
          </p:cNvPr>
          <p:cNvPicPr>
            <a:picLocks noChangeAspect="1"/>
          </p:cNvPicPr>
          <p:nvPr/>
        </p:nvPicPr>
        <p:blipFill>
          <a:blip r:embed="rId3"/>
          <a:stretch>
            <a:fillRect/>
          </a:stretch>
        </p:blipFill>
        <p:spPr>
          <a:xfrm>
            <a:off x="3186259" y="2226690"/>
            <a:ext cx="4390141" cy="1674590"/>
          </a:xfrm>
          <a:prstGeom prst="rect">
            <a:avLst/>
          </a:prstGeom>
        </p:spPr>
      </p:pic>
      <p:pic>
        <p:nvPicPr>
          <p:cNvPr id="5" name="Picture 4">
            <a:extLst>
              <a:ext uri="{FF2B5EF4-FFF2-40B4-BE49-F238E27FC236}">
                <a16:creationId xmlns:a16="http://schemas.microsoft.com/office/drawing/2014/main" id="{D64DF744-8757-4A4A-B14C-79FABBC89234}"/>
              </a:ext>
            </a:extLst>
          </p:cNvPr>
          <p:cNvPicPr>
            <a:picLocks noChangeAspect="1"/>
          </p:cNvPicPr>
          <p:nvPr/>
        </p:nvPicPr>
        <p:blipFill>
          <a:blip r:embed="rId4"/>
          <a:stretch>
            <a:fillRect/>
          </a:stretch>
        </p:blipFill>
        <p:spPr>
          <a:xfrm>
            <a:off x="1786560" y="4289141"/>
            <a:ext cx="2799398" cy="2568859"/>
          </a:xfrm>
          <a:prstGeom prst="rect">
            <a:avLst/>
          </a:prstGeom>
        </p:spPr>
      </p:pic>
      <p:pic>
        <p:nvPicPr>
          <p:cNvPr id="3" name="Picture 2">
            <a:extLst>
              <a:ext uri="{FF2B5EF4-FFF2-40B4-BE49-F238E27FC236}">
                <a16:creationId xmlns:a16="http://schemas.microsoft.com/office/drawing/2014/main" id="{3F0848BB-A679-4247-A3C7-181C4068DCAE}"/>
              </a:ext>
            </a:extLst>
          </p:cNvPr>
          <p:cNvPicPr>
            <a:picLocks noChangeAspect="1"/>
          </p:cNvPicPr>
          <p:nvPr/>
        </p:nvPicPr>
        <p:blipFill>
          <a:blip r:embed="rId5"/>
          <a:stretch>
            <a:fillRect/>
          </a:stretch>
        </p:blipFill>
        <p:spPr>
          <a:xfrm>
            <a:off x="6103980" y="4252349"/>
            <a:ext cx="1970104" cy="264244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015E7C6-C29A-42FB-9371-7FE9D9949F34}"/>
              </a:ext>
            </a:extLst>
          </p:cNvPr>
          <p:cNvGrpSpPr/>
          <p:nvPr/>
        </p:nvGrpSpPr>
        <p:grpSpPr>
          <a:xfrm>
            <a:off x="6103980" y="1514657"/>
            <a:ext cx="5518608" cy="4834890"/>
            <a:chOff x="6103980" y="1514657"/>
            <a:chExt cx="5518608" cy="4834890"/>
          </a:xfrm>
        </p:grpSpPr>
        <p:pic>
          <p:nvPicPr>
            <p:cNvPr id="6" name="Picture 5" descr="Temperature distribution and velocity vector in the room">
              <a:extLst>
                <a:ext uri="{FF2B5EF4-FFF2-40B4-BE49-F238E27FC236}">
                  <a16:creationId xmlns:a16="http://schemas.microsoft.com/office/drawing/2014/main" id="{DD72A9BC-B407-4135-8B53-196D299117B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103980" y="1514657"/>
              <a:ext cx="5518608" cy="4265725"/>
            </a:xfrm>
            <a:prstGeom prst="rect">
              <a:avLst/>
            </a:prstGeom>
          </p:spPr>
        </p:pic>
        <p:sp>
          <p:nvSpPr>
            <p:cNvPr id="7" name="Rectangle 6">
              <a:extLst>
                <a:ext uri="{FF2B5EF4-FFF2-40B4-BE49-F238E27FC236}">
                  <a16:creationId xmlns:a16="http://schemas.microsoft.com/office/drawing/2014/main" id="{76E97A9A-E897-4AE6-94BA-EA96EB92DDFF}"/>
                </a:ext>
              </a:extLst>
            </p:cNvPr>
            <p:cNvSpPr/>
            <p:nvPr/>
          </p:nvSpPr>
          <p:spPr>
            <a:xfrm>
              <a:off x="6103980" y="5703216"/>
              <a:ext cx="5416627" cy="646331"/>
            </a:xfrm>
            <a:prstGeom prst="rect">
              <a:avLst/>
            </a:prstGeom>
          </p:spPr>
          <p:txBody>
            <a:bodyPr wrap="square">
              <a:spAutoFit/>
            </a:bodyPr>
            <a:lstStyle/>
            <a:p>
              <a:r>
                <a:rPr lang="en-US" b="1" dirty="0">
                  <a:solidFill>
                    <a:srgbClr val="000000"/>
                  </a:solidFill>
                  <a:latin typeface="Times New Roman" panose="02020603050405020304" pitchFamily="18" charset="0"/>
                </a:rPr>
                <a:t>Figure 2. </a:t>
              </a:r>
              <a:r>
                <a:rPr lang="en-US" dirty="0">
                  <a:solidFill>
                    <a:srgbClr val="000000"/>
                  </a:solidFill>
                  <a:latin typeface="Times New Roman" panose="02020603050405020304" pitchFamily="18" charset="0"/>
                </a:rPr>
                <a:t>Temperature distribution and velocity vector in the room </a:t>
              </a:r>
              <a:endParaRPr lang="en-CA" dirty="0"/>
            </a:p>
          </p:txBody>
        </p:sp>
      </p:grpSp>
      <p:pic>
        <p:nvPicPr>
          <p:cNvPr id="9" name="Picture 8">
            <a:extLst>
              <a:ext uri="{FF2B5EF4-FFF2-40B4-BE49-F238E27FC236}">
                <a16:creationId xmlns:a16="http://schemas.microsoft.com/office/drawing/2014/main" id="{451BA26E-056F-4AE6-AF44-A41CB1CB8581}"/>
              </a:ext>
            </a:extLst>
          </p:cNvPr>
          <p:cNvPicPr>
            <a:picLocks noChangeAspect="1"/>
          </p:cNvPicPr>
          <p:nvPr/>
        </p:nvPicPr>
        <p:blipFill>
          <a:blip r:embed="rId4"/>
          <a:stretch>
            <a:fillRect/>
          </a:stretch>
        </p:blipFill>
        <p:spPr>
          <a:xfrm>
            <a:off x="6088020" y="1529247"/>
            <a:ext cx="5878739" cy="4263277"/>
          </a:xfrm>
          <a:prstGeom prst="rect">
            <a:avLst/>
          </a:prstGeom>
        </p:spPr>
      </p:pic>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- 1: Hospital Heat Distribution Modelling (CFD)</a:t>
            </a:r>
            <a:endParaRPr lang="en-US" sz="2400" b="0" strike="noStrike" spc="-1" dirty="0">
              <a:latin typeface="Arial"/>
            </a:endParaRPr>
          </a:p>
        </p:txBody>
      </p:sp>
      <p:grpSp>
        <p:nvGrpSpPr>
          <p:cNvPr id="10" name="Group 9">
            <a:extLst>
              <a:ext uri="{FF2B5EF4-FFF2-40B4-BE49-F238E27FC236}">
                <a16:creationId xmlns:a16="http://schemas.microsoft.com/office/drawing/2014/main" id="{78C376D1-1A19-465C-AC09-3ED431125CD5}"/>
              </a:ext>
            </a:extLst>
          </p:cNvPr>
          <p:cNvGrpSpPr/>
          <p:nvPr/>
        </p:nvGrpSpPr>
        <p:grpSpPr>
          <a:xfrm>
            <a:off x="241200" y="956452"/>
            <a:ext cx="5416627" cy="5823982"/>
            <a:chOff x="241200" y="956452"/>
            <a:chExt cx="5416627" cy="5823982"/>
          </a:xfrm>
        </p:grpSpPr>
        <p:pic>
          <p:nvPicPr>
            <p:cNvPr id="3" name="Picture 2">
              <a:extLst>
                <a:ext uri="{FF2B5EF4-FFF2-40B4-BE49-F238E27FC236}">
                  <a16:creationId xmlns:a16="http://schemas.microsoft.com/office/drawing/2014/main" id="{79B43B4B-A885-48C0-B283-4E66AD2F9574}"/>
                </a:ext>
              </a:extLst>
            </p:cNvPr>
            <p:cNvPicPr>
              <a:picLocks noChangeAspect="1"/>
            </p:cNvPicPr>
            <p:nvPr/>
          </p:nvPicPr>
          <p:blipFill>
            <a:blip r:embed="rId5"/>
            <a:stretch>
              <a:fillRect/>
            </a:stretch>
          </p:blipFill>
          <p:spPr>
            <a:xfrm>
              <a:off x="241200" y="956452"/>
              <a:ext cx="5416627" cy="5382136"/>
            </a:xfrm>
            <a:prstGeom prst="rect">
              <a:avLst/>
            </a:prstGeom>
          </p:spPr>
        </p:pic>
        <p:sp>
          <p:nvSpPr>
            <p:cNvPr id="5" name="Rectangle 4">
              <a:extLst>
                <a:ext uri="{FF2B5EF4-FFF2-40B4-BE49-F238E27FC236}">
                  <a16:creationId xmlns:a16="http://schemas.microsoft.com/office/drawing/2014/main" id="{C08A5535-5D11-4C0C-9BAD-EA7B9F1A7052}"/>
                </a:ext>
              </a:extLst>
            </p:cNvPr>
            <p:cNvSpPr/>
            <p:nvPr/>
          </p:nvSpPr>
          <p:spPr>
            <a:xfrm>
              <a:off x="1206425" y="5703216"/>
              <a:ext cx="3486175" cy="1077218"/>
            </a:xfrm>
            <a:prstGeom prst="rect">
              <a:avLst/>
            </a:prstGeom>
          </p:spPr>
          <p:txBody>
            <a:bodyPr wrap="square">
              <a:spAutoFit/>
            </a:bodyPr>
            <a:lstStyle/>
            <a:p>
              <a:endParaRPr lang="en-CA" sz="3200" dirty="0">
                <a:solidFill>
                  <a:srgbClr val="000000"/>
                </a:solidFill>
                <a:latin typeface="Times New Roman" panose="02020603050405020304" pitchFamily="18" charset="0"/>
              </a:endParaRPr>
            </a:p>
            <a:p>
              <a:r>
                <a:rPr lang="en-CA" sz="3200" dirty="0">
                  <a:solidFill>
                    <a:srgbClr val="000000"/>
                  </a:solidFill>
                  <a:latin typeface="Times New Roman" panose="02020603050405020304" pitchFamily="18" charset="0"/>
                </a:rPr>
                <a:t> </a:t>
              </a:r>
              <a:r>
                <a:rPr lang="en-CA" b="1" dirty="0">
                  <a:solidFill>
                    <a:srgbClr val="000000"/>
                  </a:solidFill>
                  <a:latin typeface="Times New Roman" panose="02020603050405020304" pitchFamily="18" charset="0"/>
                </a:rPr>
                <a:t>Figure 1. </a:t>
              </a:r>
              <a:r>
                <a:rPr lang="en-CA" dirty="0">
                  <a:solidFill>
                    <a:srgbClr val="000000"/>
                  </a:solidFill>
                  <a:latin typeface="Times New Roman" panose="02020603050405020304" pitchFamily="18" charset="0"/>
                </a:rPr>
                <a:t>Room layout </a:t>
              </a:r>
              <a:endParaRPr lang="en-CA" dirty="0"/>
            </a:p>
          </p:txBody>
        </p:sp>
      </p:grpSp>
    </p:spTree>
    <p:extLst>
      <p:ext uri="{BB962C8B-B14F-4D97-AF65-F5344CB8AC3E}">
        <p14:creationId xmlns:p14="http://schemas.microsoft.com/office/powerpoint/2010/main" val="5547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Clean Coding Guidelines - Format</a:t>
            </a:r>
            <a:endParaRPr lang="en-US" sz="2400" b="0" strike="noStrike" spc="-1">
              <a:latin typeface="Arial"/>
            </a:endParaRPr>
          </a:p>
        </p:txBody>
      </p:sp>
      <p:sp>
        <p:nvSpPr>
          <p:cNvPr id="127"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b="0" strike="noStrike" spc="-1" dirty="0">
                <a:solidFill>
                  <a:srgbClr val="000000"/>
                </a:solidFill>
                <a:latin typeface="Calibri"/>
                <a:ea typeface="DejaVu Sans"/>
              </a:rPr>
              <a:t>Write one executable statement per line of code</a:t>
            </a:r>
          </a:p>
          <a:p>
            <a:pPr marL="216720" lvl="1">
              <a:lnSpc>
                <a:spcPct val="100000"/>
              </a:lnSpc>
              <a:spcBef>
                <a:spcPts val="499"/>
              </a:spcBef>
              <a:buClr>
                <a:srgbClr val="000000"/>
              </a:buClr>
              <a:buSzPct val="45000"/>
            </a:pPr>
            <a:r>
              <a:rPr lang="en-US" sz="2500" b="0" strike="noStrike" spc="-1" dirty="0">
                <a:latin typeface="Arial"/>
              </a:rPr>
              <a:t> </a:t>
            </a:r>
            <a:r>
              <a:rPr lang="en-US" sz="2500" b="0" strike="noStrike" spc="-1" dirty="0">
                <a:latin typeface="Calibri" panose="020F0502020204030204" pitchFamily="34" charset="0"/>
                <a:cs typeface="Calibri" panose="020F0502020204030204" pitchFamily="34" charset="0"/>
              </a:rPr>
              <a:t> This:                                                   is more readable than this:</a:t>
            </a:r>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ea typeface="DejaVu Sans"/>
              </a:rPr>
              <a:t>Single statements using </a:t>
            </a:r>
            <a:r>
              <a:rPr lang="en-US" sz="2500" b="0" strike="noStrike" spc="-1" dirty="0">
                <a:solidFill>
                  <a:srgbClr val="000000"/>
                </a:solidFill>
                <a:latin typeface="Calibri"/>
                <a:ea typeface="DejaVu Sans"/>
              </a:rPr>
              <a:t>if/for/while statements can be written on one lin</a:t>
            </a:r>
            <a:r>
              <a:rPr lang="en-US" sz="2500" spc="-1" dirty="0">
                <a:solidFill>
                  <a:srgbClr val="000000"/>
                </a:solidFill>
                <a:latin typeface="Calibri"/>
                <a:ea typeface="DejaVu Sans"/>
              </a:rPr>
              <a:t>e of code</a:t>
            </a: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endParaRPr lang="en-US" sz="2500" b="0" strike="noStrike" spc="-1" dirty="0">
              <a:solidFill>
                <a:srgbClr val="000000"/>
              </a:solidFill>
              <a:latin typeface="Calibri"/>
              <a:ea typeface="DejaVu Sans"/>
            </a:endParaRPr>
          </a:p>
          <a:p>
            <a:pPr marL="432000" lvl="1" indent="-215280">
              <a:lnSpc>
                <a:spcPct val="100000"/>
              </a:lnSpc>
              <a:spcBef>
                <a:spcPts val="499"/>
              </a:spcBef>
              <a:buClr>
                <a:srgbClr val="000000"/>
              </a:buClr>
              <a:buSzPct val="45000"/>
              <a:buFont typeface="Wingdings" charset="2"/>
              <a:buChar char=""/>
            </a:pPr>
            <a:endParaRPr lang="en-US" sz="2500" b="0" strike="noStrike" spc="-1" dirty="0">
              <a:latin typeface="Arial"/>
            </a:endParaRPr>
          </a:p>
        </p:txBody>
      </p:sp>
      <p:pic>
        <p:nvPicPr>
          <p:cNvPr id="3" name="Picture 2">
            <a:extLst>
              <a:ext uri="{FF2B5EF4-FFF2-40B4-BE49-F238E27FC236}">
                <a16:creationId xmlns:a16="http://schemas.microsoft.com/office/drawing/2014/main" id="{FC0E367B-577A-48E8-8954-D237D64DCF85}"/>
              </a:ext>
            </a:extLst>
          </p:cNvPr>
          <p:cNvPicPr>
            <a:picLocks noChangeAspect="1"/>
          </p:cNvPicPr>
          <p:nvPr/>
        </p:nvPicPr>
        <p:blipFill>
          <a:blip r:embed="rId3"/>
          <a:stretch>
            <a:fillRect/>
          </a:stretch>
        </p:blipFill>
        <p:spPr>
          <a:xfrm>
            <a:off x="8726175" y="1710582"/>
            <a:ext cx="2520001" cy="344842"/>
          </a:xfrm>
          <a:prstGeom prst="rect">
            <a:avLst/>
          </a:prstGeom>
        </p:spPr>
      </p:pic>
      <p:pic>
        <p:nvPicPr>
          <p:cNvPr id="4" name="Picture 3">
            <a:extLst>
              <a:ext uri="{FF2B5EF4-FFF2-40B4-BE49-F238E27FC236}">
                <a16:creationId xmlns:a16="http://schemas.microsoft.com/office/drawing/2014/main" id="{6AF26C65-DC09-4709-9D51-F5DA200677F0}"/>
              </a:ext>
            </a:extLst>
          </p:cNvPr>
          <p:cNvPicPr>
            <a:picLocks noChangeAspect="1"/>
          </p:cNvPicPr>
          <p:nvPr/>
        </p:nvPicPr>
        <p:blipFill>
          <a:blip r:embed="rId4"/>
          <a:stretch>
            <a:fillRect/>
          </a:stretch>
        </p:blipFill>
        <p:spPr>
          <a:xfrm>
            <a:off x="1624651" y="1606778"/>
            <a:ext cx="3448050" cy="552450"/>
          </a:xfrm>
          <a:prstGeom prst="rect">
            <a:avLst/>
          </a:prstGeom>
        </p:spPr>
      </p:pic>
      <p:pic>
        <p:nvPicPr>
          <p:cNvPr id="5" name="Picture 4">
            <a:extLst>
              <a:ext uri="{FF2B5EF4-FFF2-40B4-BE49-F238E27FC236}">
                <a16:creationId xmlns:a16="http://schemas.microsoft.com/office/drawing/2014/main" id="{8BD1EA5B-3B05-429B-B99D-654B5C1EF954}"/>
              </a:ext>
            </a:extLst>
          </p:cNvPr>
          <p:cNvPicPr>
            <a:picLocks noChangeAspect="1"/>
          </p:cNvPicPr>
          <p:nvPr/>
        </p:nvPicPr>
        <p:blipFill>
          <a:blip r:embed="rId5"/>
          <a:stretch>
            <a:fillRect/>
          </a:stretch>
        </p:blipFill>
        <p:spPr>
          <a:xfrm>
            <a:off x="1251817" y="2980063"/>
            <a:ext cx="5229420" cy="1639072"/>
          </a:xfrm>
          <a:prstGeom prst="rect">
            <a:avLst/>
          </a:prstGeom>
        </p:spPr>
      </p:pic>
      <p:pic>
        <p:nvPicPr>
          <p:cNvPr id="6" name="Picture 5">
            <a:extLst>
              <a:ext uri="{FF2B5EF4-FFF2-40B4-BE49-F238E27FC236}">
                <a16:creationId xmlns:a16="http://schemas.microsoft.com/office/drawing/2014/main" id="{20C89CC6-EBA1-47D4-BEE1-7A6714F1669F}"/>
              </a:ext>
            </a:extLst>
          </p:cNvPr>
          <p:cNvPicPr>
            <a:picLocks noChangeAspect="1"/>
          </p:cNvPicPr>
          <p:nvPr/>
        </p:nvPicPr>
        <p:blipFill>
          <a:blip r:embed="rId6"/>
          <a:stretch>
            <a:fillRect/>
          </a:stretch>
        </p:blipFill>
        <p:spPr>
          <a:xfrm>
            <a:off x="6907893" y="2625563"/>
            <a:ext cx="4043097" cy="2332936"/>
          </a:xfrm>
          <a:prstGeom prst="rect">
            <a:avLst/>
          </a:prstGeom>
        </p:spPr>
      </p:pic>
    </p:spTree>
    <p:extLst>
      <p:ext uri="{BB962C8B-B14F-4D97-AF65-F5344CB8AC3E}">
        <p14:creationId xmlns:p14="http://schemas.microsoft.com/office/powerpoint/2010/main" val="11088658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Clean Coding Guidelines - Format</a:t>
            </a:r>
            <a:endParaRPr lang="en-US" sz="2400" b="0" strike="noStrike" spc="-1">
              <a:latin typeface="Arial"/>
            </a:endParaRPr>
          </a:p>
        </p:txBody>
      </p:sp>
      <p:sp>
        <p:nvSpPr>
          <p:cNvPr id="127"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Add white space between operators, commas followed by space</a:t>
            </a:r>
          </a:p>
          <a:p>
            <a:pPr marL="216720" lvl="1">
              <a:lnSpc>
                <a:spcPct val="100000"/>
              </a:lnSpc>
              <a:spcBef>
                <a:spcPts val="499"/>
              </a:spcBef>
              <a:buClr>
                <a:srgbClr val="000000"/>
              </a:buClr>
              <a:buSzPct val="45000"/>
            </a:pPr>
            <a:r>
              <a:rPr lang="en-US" sz="2500" spc="-1" dirty="0">
                <a:solidFill>
                  <a:srgbClr val="000000"/>
                </a:solidFill>
                <a:latin typeface="Calibri"/>
              </a:rPr>
              <a:t>   </a:t>
            </a:r>
            <a:r>
              <a:rPr lang="en-US" sz="2500" spc="-1" dirty="0" err="1">
                <a:solidFill>
                  <a:srgbClr val="000000"/>
                </a:solidFill>
                <a:latin typeface="Calibri"/>
              </a:rPr>
              <a:t>Ie</a:t>
            </a:r>
            <a:r>
              <a:rPr lang="en-US" sz="2500" spc="-1" dirty="0">
                <a:solidFill>
                  <a:srgbClr val="000000"/>
                </a:solidFill>
                <a:latin typeface="Calibri"/>
              </a:rPr>
              <a:t>. </a:t>
            </a:r>
            <a:r>
              <a:rPr lang="en-US" sz="2500" spc="-1" dirty="0" err="1">
                <a:solidFill>
                  <a:srgbClr val="000000"/>
                </a:solidFill>
                <a:latin typeface="Calibri"/>
              </a:rPr>
              <a:t>a+b+c+d</a:t>
            </a:r>
            <a:r>
              <a:rPr lang="en-US" sz="2500" spc="-1" dirty="0">
                <a:solidFill>
                  <a:srgbClr val="000000"/>
                </a:solidFill>
                <a:latin typeface="Calibri"/>
              </a:rPr>
              <a:t> vs a + b + c + d </a:t>
            </a:r>
            <a:r>
              <a:rPr lang="en-US" sz="2500" b="1" spc="-1" dirty="0">
                <a:solidFill>
                  <a:srgbClr val="000000"/>
                </a:solidFill>
                <a:latin typeface="Calibri"/>
              </a:rPr>
              <a:t>or</a:t>
            </a:r>
            <a:r>
              <a:rPr lang="en-US" sz="2500" spc="-1" dirty="0">
                <a:solidFill>
                  <a:srgbClr val="000000"/>
                </a:solidFill>
                <a:latin typeface="Calibri"/>
              </a:rPr>
              <a:t> </a:t>
            </a:r>
            <a:r>
              <a:rPr lang="en-US" sz="2500" spc="-1" dirty="0" err="1">
                <a:solidFill>
                  <a:srgbClr val="000000"/>
                </a:solidFill>
                <a:latin typeface="Calibri"/>
              </a:rPr>
              <a:t>a,b,c,d</a:t>
            </a:r>
            <a:r>
              <a:rPr lang="en-US" sz="2500" spc="-1" dirty="0">
                <a:solidFill>
                  <a:srgbClr val="000000"/>
                </a:solidFill>
                <a:latin typeface="Calibri"/>
              </a:rPr>
              <a:t> vs a, b, c, d</a:t>
            </a:r>
            <a:endParaRPr lang="en-US" sz="2500" spc="-1" dirty="0"/>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Use alignment wherever it enhances readability </a:t>
            </a:r>
          </a:p>
          <a:p>
            <a:pPr marL="216720" lvl="1">
              <a:lnSpc>
                <a:spcPct val="100000"/>
              </a:lnSpc>
              <a:spcBef>
                <a:spcPts val="499"/>
              </a:spcBef>
              <a:buClr>
                <a:srgbClr val="000000"/>
              </a:buClr>
              <a:buSzPct val="45000"/>
            </a:pPr>
            <a:r>
              <a:rPr lang="en-US" sz="2500" spc="-1" dirty="0">
                <a:solidFill>
                  <a:srgbClr val="000000"/>
                </a:solidFill>
                <a:latin typeface="Calibri"/>
              </a:rPr>
              <a:t>                                                                                 VS</a:t>
            </a:r>
          </a:p>
        </p:txBody>
      </p:sp>
      <p:pic>
        <p:nvPicPr>
          <p:cNvPr id="7" name="Picture 6">
            <a:extLst>
              <a:ext uri="{FF2B5EF4-FFF2-40B4-BE49-F238E27FC236}">
                <a16:creationId xmlns:a16="http://schemas.microsoft.com/office/drawing/2014/main" id="{1B8A93F5-AA59-4361-BCCF-565CFAAE2F88}"/>
              </a:ext>
            </a:extLst>
          </p:cNvPr>
          <p:cNvPicPr>
            <a:picLocks noChangeAspect="1"/>
          </p:cNvPicPr>
          <p:nvPr/>
        </p:nvPicPr>
        <p:blipFill>
          <a:blip r:embed="rId3"/>
          <a:stretch>
            <a:fillRect/>
          </a:stretch>
        </p:blipFill>
        <p:spPr>
          <a:xfrm>
            <a:off x="909784" y="2676917"/>
            <a:ext cx="5265486" cy="292527"/>
          </a:xfrm>
          <a:prstGeom prst="rect">
            <a:avLst/>
          </a:prstGeom>
        </p:spPr>
      </p:pic>
      <p:pic>
        <p:nvPicPr>
          <p:cNvPr id="8" name="Picture 7">
            <a:extLst>
              <a:ext uri="{FF2B5EF4-FFF2-40B4-BE49-F238E27FC236}">
                <a16:creationId xmlns:a16="http://schemas.microsoft.com/office/drawing/2014/main" id="{59BAF86B-6685-4284-843A-963A64B113AB}"/>
              </a:ext>
            </a:extLst>
          </p:cNvPr>
          <p:cNvPicPr>
            <a:picLocks noChangeAspect="1"/>
          </p:cNvPicPr>
          <p:nvPr/>
        </p:nvPicPr>
        <p:blipFill>
          <a:blip r:embed="rId4"/>
          <a:stretch>
            <a:fillRect/>
          </a:stretch>
        </p:blipFill>
        <p:spPr>
          <a:xfrm>
            <a:off x="7205809" y="2563156"/>
            <a:ext cx="3776418" cy="866719"/>
          </a:xfrm>
          <a:prstGeom prst="rect">
            <a:avLst/>
          </a:prstGeom>
        </p:spPr>
      </p:pic>
    </p:spTree>
    <p:extLst>
      <p:ext uri="{BB962C8B-B14F-4D97-AF65-F5344CB8AC3E}">
        <p14:creationId xmlns:p14="http://schemas.microsoft.com/office/powerpoint/2010/main" val="23846791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Commenting (Pseudocode) Guidelines</a:t>
            </a:r>
            <a:endParaRPr lang="en-US" sz="2400" b="0" strike="noStrike" spc="-1">
              <a:latin typeface="Arial"/>
            </a:endParaRPr>
          </a:p>
        </p:txBody>
      </p:sp>
      <p:sp>
        <p:nvSpPr>
          <p:cNvPr id="13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lnSpc>
                <a:spcPct val="100000"/>
              </a:lnSpc>
              <a:spcBef>
                <a:spcPts val="499"/>
              </a:spcBef>
              <a:buClr>
                <a:srgbClr val="000000"/>
              </a:buClr>
              <a:buSzPct val="45000"/>
              <a:buFont typeface="Wingdings" charset="2"/>
              <a:buChar char=""/>
            </a:pPr>
            <a:r>
              <a:rPr lang="en-US" sz="2500" b="0" strike="noStrike" spc="-1" dirty="0">
                <a:solidFill>
                  <a:srgbClr val="000000"/>
                </a:solidFill>
                <a:latin typeface="Calibri"/>
                <a:ea typeface="DejaVu Sans"/>
              </a:rPr>
              <a:t>Header comments (for the user)</a:t>
            </a:r>
          </a:p>
          <a:p>
            <a:pPr marL="889200" lvl="2" indent="-215280">
              <a:spcBef>
                <a:spcPts val="499"/>
              </a:spcBef>
              <a:buClr>
                <a:srgbClr val="000000"/>
              </a:buClr>
              <a:buSzPct val="45000"/>
              <a:buFont typeface="Wingdings" charset="2"/>
              <a:buChar char=""/>
            </a:pPr>
            <a:r>
              <a:rPr lang="en-US" sz="2500" b="0" strike="noStrike" spc="-1" dirty="0">
                <a:solidFill>
                  <a:srgbClr val="000000"/>
                </a:solidFill>
                <a:latin typeface="Calibri"/>
              </a:rPr>
              <a:t>At the top of the script, programmers usually place a block of code containing the purpose of the script, input/outputs, and methods of use.</a:t>
            </a:r>
          </a:p>
          <a:p>
            <a:pPr marL="889200" lvl="2" indent="-215280">
              <a:spcBef>
                <a:spcPts val="499"/>
              </a:spcBef>
              <a:buClr>
                <a:srgbClr val="000000"/>
              </a:buClr>
              <a:buSzPct val="45000"/>
              <a:buFont typeface="Wingdings" charset="2"/>
              <a:buChar char=""/>
            </a:pPr>
            <a:endParaRPr lang="en-US" sz="2500"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889200" lvl="2" indent="-215280">
              <a:spcBef>
                <a:spcPts val="499"/>
              </a:spcBef>
              <a:buClr>
                <a:srgbClr val="000000"/>
              </a:buClr>
              <a:buSzPct val="45000"/>
              <a:buFont typeface="Wingdings" charset="2"/>
              <a:buChar char=""/>
            </a:pPr>
            <a:r>
              <a:rPr lang="en-US" sz="2500" spc="-1" dirty="0">
                <a:solidFill>
                  <a:srgbClr val="000000"/>
                </a:solidFill>
                <a:latin typeface="Calibri"/>
              </a:rPr>
              <a:t>Note: Write the function name in comments using its </a:t>
            </a:r>
            <a:r>
              <a:rPr lang="en-US" sz="2500" b="1" spc="-1" dirty="0">
                <a:solidFill>
                  <a:srgbClr val="000000"/>
                </a:solidFill>
                <a:latin typeface="Calibri"/>
              </a:rPr>
              <a:t>actual case</a:t>
            </a:r>
            <a:r>
              <a:rPr lang="en-US" sz="2500" spc="-1" dirty="0">
                <a:solidFill>
                  <a:srgbClr val="000000"/>
                </a:solidFill>
                <a:latin typeface="Calibri"/>
              </a:rPr>
              <a:t>.</a:t>
            </a:r>
            <a:endParaRPr lang="en-US" sz="2500" spc="-1" dirty="0"/>
          </a:p>
          <a:p>
            <a:pPr marL="889200" lvl="2" indent="-215280">
              <a:spcBef>
                <a:spcPts val="499"/>
              </a:spcBef>
              <a:buClr>
                <a:srgbClr val="000000"/>
              </a:buClr>
              <a:buSzPct val="45000"/>
              <a:buFont typeface="Wingdings" charset="2"/>
              <a:buChar char=""/>
            </a:pPr>
            <a:endParaRPr lang="en-US" sz="2500" b="0" strike="noStrike" spc="-1" dirty="0">
              <a:solidFill>
                <a:srgbClr val="000000"/>
              </a:solidFill>
              <a:latin typeface="Calibri"/>
            </a:endParaRPr>
          </a:p>
          <a:p>
            <a:pPr marL="889200" lvl="2" indent="-215280">
              <a:spcBef>
                <a:spcPts val="499"/>
              </a:spcBef>
              <a:buClr>
                <a:srgbClr val="000000"/>
              </a:buClr>
              <a:buSzPct val="45000"/>
              <a:buFont typeface="Wingdings" charset="2"/>
              <a:buChar char=""/>
            </a:pPr>
            <a:endParaRPr lang="en-US" sz="2500" b="0" strike="noStrike" spc="-1" dirty="0">
              <a:latin typeface="Arial"/>
            </a:endParaRPr>
          </a:p>
        </p:txBody>
      </p:sp>
      <p:pic>
        <p:nvPicPr>
          <p:cNvPr id="3" name="Picture 2" descr="A screenshot of a social media post&#10;&#10;Description automatically generated">
            <a:extLst>
              <a:ext uri="{FF2B5EF4-FFF2-40B4-BE49-F238E27FC236}">
                <a16:creationId xmlns:a16="http://schemas.microsoft.com/office/drawing/2014/main" id="{6B1ACF51-FFD4-44A1-82D6-0417A05B3A57}"/>
              </a:ext>
            </a:extLst>
          </p:cNvPr>
          <p:cNvPicPr>
            <a:picLocks noChangeAspect="1"/>
          </p:cNvPicPr>
          <p:nvPr/>
        </p:nvPicPr>
        <p:blipFill rotWithShape="1">
          <a:blip r:embed="rId3">
            <a:extLst>
              <a:ext uri="{28A0092B-C50C-407E-A947-70E740481C1C}">
                <a14:useLocalDpi xmlns:a14="http://schemas.microsoft.com/office/drawing/2010/main" val="0"/>
              </a:ext>
            </a:extLst>
          </a:blip>
          <a:srcRect l="21087" t="11280" r="14007" b="50738"/>
          <a:stretch/>
        </p:blipFill>
        <p:spPr>
          <a:xfrm>
            <a:off x="1699967" y="2617562"/>
            <a:ext cx="8792066" cy="3209328"/>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Commenting (Pseudocode) Guidelines</a:t>
            </a:r>
            <a:endParaRPr lang="en-US" sz="2400" b="0" strike="noStrike" spc="-1">
              <a:latin typeface="Arial"/>
            </a:endParaRPr>
          </a:p>
        </p:txBody>
      </p:sp>
      <p:sp>
        <p:nvSpPr>
          <p:cNvPr id="13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lvl="1" indent="-215280">
              <a:spcBef>
                <a:spcPts val="499"/>
              </a:spcBef>
              <a:buClr>
                <a:srgbClr val="000000"/>
              </a:buClr>
              <a:buSzPct val="45000"/>
              <a:buFont typeface="Wingdings" charset="2"/>
              <a:buChar char=""/>
            </a:pPr>
            <a:r>
              <a:rPr lang="en-US" sz="2500" spc="-1" dirty="0">
                <a:solidFill>
                  <a:srgbClr val="000000"/>
                </a:solidFill>
                <a:latin typeface="Calibri"/>
              </a:rPr>
              <a:t>Use in-line comments to explain blocks of code</a:t>
            </a:r>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Comments cannot justify poorly written code!</a:t>
            </a:r>
            <a:endParaRPr lang="en-US" sz="2500" spc="-1" dirty="0"/>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Indent code comments the same as the statements referred to.</a:t>
            </a:r>
            <a:endParaRPr lang="en-US" sz="2500" spc="-1" dirty="0"/>
          </a:p>
          <a:p>
            <a:pPr marL="432000" lvl="1" indent="-215280">
              <a:lnSpc>
                <a:spcPct val="100000"/>
              </a:lnSpc>
              <a:spcBef>
                <a:spcPts val="499"/>
              </a:spcBef>
              <a:buClr>
                <a:srgbClr val="000000"/>
              </a:buClr>
              <a:buSzPct val="45000"/>
              <a:buFont typeface="Wingdings" charset="2"/>
              <a:buChar char=""/>
            </a:pPr>
            <a:r>
              <a:rPr lang="en-US" sz="2500" spc="-1" dirty="0">
                <a:solidFill>
                  <a:srgbClr val="000000"/>
                </a:solidFill>
                <a:latin typeface="Calibri"/>
              </a:rPr>
              <a:t>Minimize use of end of line (EOL) comments.</a:t>
            </a: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solidFill>
                <a:srgbClr val="000000"/>
              </a:solidFill>
              <a:latin typeface="Calibri"/>
            </a:endParaRPr>
          </a:p>
          <a:p>
            <a:pPr marL="216720" lvl="1">
              <a:spcBef>
                <a:spcPts val="499"/>
              </a:spcBef>
              <a:buClr>
                <a:srgbClr val="000000"/>
              </a:buClr>
              <a:buSzPct val="45000"/>
            </a:pPr>
            <a:endParaRPr lang="en-US" sz="2500" spc="-1" dirty="0">
              <a:solidFill>
                <a:srgbClr val="000000"/>
              </a:solidFill>
              <a:latin typeface="Calibri"/>
            </a:endParaRPr>
          </a:p>
          <a:p>
            <a:pPr marL="559620" lvl="1" indent="-342900">
              <a:spcBef>
                <a:spcPts val="499"/>
              </a:spcBef>
              <a:buClr>
                <a:srgbClr val="000000"/>
              </a:buClr>
              <a:buSzPct val="100000"/>
              <a:buFont typeface="Arial" panose="020B0604020202020204" pitchFamily="34" charset="0"/>
              <a:buChar char="•"/>
            </a:pPr>
            <a:r>
              <a:rPr lang="en-US" sz="2500" spc="-1" dirty="0">
                <a:solidFill>
                  <a:srgbClr val="000000"/>
                </a:solidFill>
                <a:latin typeface="Calibri"/>
              </a:rPr>
              <a:t>For more detailed explanations, refer to this </a:t>
            </a:r>
            <a:r>
              <a:rPr lang="en-US" sz="2500" spc="-1" dirty="0">
                <a:solidFill>
                  <a:srgbClr val="000000"/>
                </a:solidFill>
                <a:latin typeface="Calibri"/>
                <a:hlinkClick r:id="rId3"/>
              </a:rPr>
              <a:t>document</a:t>
            </a:r>
            <a:r>
              <a:rPr lang="en-US" sz="2500" spc="-1" dirty="0">
                <a:solidFill>
                  <a:srgbClr val="000000"/>
                </a:solidFill>
                <a:latin typeface="Calibri"/>
              </a:rPr>
              <a:t>!</a:t>
            </a:r>
            <a:endParaRPr lang="en-US" sz="2500" spc="-1" dirty="0"/>
          </a:p>
          <a:p>
            <a:pPr marL="216720" lvl="1">
              <a:lnSpc>
                <a:spcPct val="100000"/>
              </a:lnSpc>
              <a:spcBef>
                <a:spcPts val="499"/>
              </a:spcBef>
              <a:buClr>
                <a:srgbClr val="000000"/>
              </a:buClr>
              <a:buSzPct val="45000"/>
            </a:pPr>
            <a:endParaRPr lang="en-US" sz="2500" spc="-1" dirty="0">
              <a:solidFill>
                <a:srgbClr val="000000"/>
              </a:solidFill>
              <a:latin typeface="Calibri"/>
            </a:endParaRPr>
          </a:p>
          <a:p>
            <a:pPr marL="432000" lvl="1" indent="-215280">
              <a:lnSpc>
                <a:spcPct val="100000"/>
              </a:lnSpc>
              <a:spcBef>
                <a:spcPts val="499"/>
              </a:spcBef>
              <a:buClr>
                <a:srgbClr val="000000"/>
              </a:buClr>
              <a:buSzPct val="45000"/>
              <a:buFont typeface="Wingdings" charset="2"/>
              <a:buChar char=""/>
            </a:pPr>
            <a:endParaRPr lang="en-US" sz="2500" spc="-1" dirty="0"/>
          </a:p>
        </p:txBody>
      </p:sp>
      <p:pic>
        <p:nvPicPr>
          <p:cNvPr id="5" name="Picture 4">
            <a:extLst>
              <a:ext uri="{FF2B5EF4-FFF2-40B4-BE49-F238E27FC236}">
                <a16:creationId xmlns:a16="http://schemas.microsoft.com/office/drawing/2014/main" id="{F30D13F7-9752-40A6-9664-0188C65BBF0E}"/>
              </a:ext>
            </a:extLst>
          </p:cNvPr>
          <p:cNvPicPr>
            <a:picLocks noChangeAspect="1"/>
          </p:cNvPicPr>
          <p:nvPr/>
        </p:nvPicPr>
        <p:blipFill>
          <a:blip r:embed="rId4"/>
          <a:stretch>
            <a:fillRect/>
          </a:stretch>
        </p:blipFill>
        <p:spPr>
          <a:xfrm>
            <a:off x="5497380" y="3001136"/>
            <a:ext cx="6038820" cy="2886480"/>
          </a:xfrm>
          <a:prstGeom prst="rect">
            <a:avLst/>
          </a:prstGeom>
        </p:spPr>
      </p:pic>
      <p:pic>
        <p:nvPicPr>
          <p:cNvPr id="6" name="Picture 5">
            <a:extLst>
              <a:ext uri="{FF2B5EF4-FFF2-40B4-BE49-F238E27FC236}">
                <a16:creationId xmlns:a16="http://schemas.microsoft.com/office/drawing/2014/main" id="{F505B1ED-2423-42EE-8C86-BFBC2D132492}"/>
              </a:ext>
            </a:extLst>
          </p:cNvPr>
          <p:cNvPicPr>
            <a:picLocks noChangeAspect="1"/>
          </p:cNvPicPr>
          <p:nvPr/>
        </p:nvPicPr>
        <p:blipFill>
          <a:blip r:embed="rId5"/>
          <a:stretch>
            <a:fillRect/>
          </a:stretch>
        </p:blipFill>
        <p:spPr>
          <a:xfrm>
            <a:off x="655800" y="3429000"/>
            <a:ext cx="3897996" cy="1943074"/>
          </a:xfrm>
          <a:prstGeom prst="rect">
            <a:avLst/>
          </a:prstGeom>
        </p:spPr>
      </p:pic>
      <p:cxnSp>
        <p:nvCxnSpPr>
          <p:cNvPr id="7" name="Straight Arrow Connector 6">
            <a:extLst>
              <a:ext uri="{FF2B5EF4-FFF2-40B4-BE49-F238E27FC236}">
                <a16:creationId xmlns:a16="http://schemas.microsoft.com/office/drawing/2014/main" id="{C6EA8F58-6FB4-4B0C-A6E0-6F34433154DE}"/>
              </a:ext>
            </a:extLst>
          </p:cNvPr>
          <p:cNvCxnSpPr>
            <a:cxnSpLocks/>
          </p:cNvCxnSpPr>
          <p:nvPr/>
        </p:nvCxnSpPr>
        <p:spPr>
          <a:xfrm flipH="1">
            <a:off x="3903346" y="2925720"/>
            <a:ext cx="471341" cy="91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488CD-4744-4613-8805-3FC2F7806BC3}"/>
              </a:ext>
            </a:extLst>
          </p:cNvPr>
          <p:cNvCxnSpPr>
            <a:cxnSpLocks/>
          </p:cNvCxnSpPr>
          <p:nvPr/>
        </p:nvCxnSpPr>
        <p:spPr>
          <a:xfrm flipH="1">
            <a:off x="6251514" y="2543980"/>
            <a:ext cx="1200286" cy="656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D15DC1-4EFB-48E3-A8C3-F957EF197F48}"/>
              </a:ext>
            </a:extLst>
          </p:cNvPr>
          <p:cNvCxnSpPr>
            <a:cxnSpLocks/>
          </p:cNvCxnSpPr>
          <p:nvPr/>
        </p:nvCxnSpPr>
        <p:spPr>
          <a:xfrm flipH="1">
            <a:off x="6543744" y="2514520"/>
            <a:ext cx="908056" cy="17749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2E6DE2-48EE-4088-9E36-3203137B5EDC}"/>
              </a:ext>
            </a:extLst>
          </p:cNvPr>
          <p:cNvCxnSpPr>
            <a:cxnSpLocks/>
          </p:cNvCxnSpPr>
          <p:nvPr/>
        </p:nvCxnSpPr>
        <p:spPr>
          <a:xfrm flipH="1">
            <a:off x="6251514" y="2543980"/>
            <a:ext cx="1200287" cy="27883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657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pc="-1" dirty="0">
                <a:solidFill>
                  <a:srgbClr val="FFFFFF"/>
                </a:solidFill>
                <a:latin typeface="Calibri"/>
              </a:rPr>
              <a:t>Feedback</a:t>
            </a:r>
            <a:endParaRPr lang="en-US" sz="2400" b="0" strike="noStrike" spc="-1" dirty="0">
              <a:latin typeface="Arial"/>
            </a:endParaRPr>
          </a:p>
        </p:txBody>
      </p:sp>
      <p:sp>
        <p:nvSpPr>
          <p:cNvPr id="133" name="CustomShape 2"/>
          <p:cNvSpPr/>
          <p:nvPr/>
        </p:nvSpPr>
        <p:spPr>
          <a:xfrm>
            <a:off x="457200" y="1192320"/>
            <a:ext cx="11079000" cy="4387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16720" lvl="1">
              <a:lnSpc>
                <a:spcPct val="100000"/>
              </a:lnSpc>
              <a:spcBef>
                <a:spcPts val="499"/>
              </a:spcBef>
              <a:buClr>
                <a:srgbClr val="000000"/>
              </a:buClr>
              <a:buSzPct val="45000"/>
            </a:pPr>
            <a:r>
              <a:rPr lang="en-US" sz="2500" spc="-1" dirty="0"/>
              <a:t>Any feedback is greatly appreciated!</a:t>
            </a:r>
          </a:p>
          <a:p>
            <a:pPr marL="216720" lvl="1">
              <a:lnSpc>
                <a:spcPct val="100000"/>
              </a:lnSpc>
              <a:spcBef>
                <a:spcPts val="499"/>
              </a:spcBef>
              <a:buClr>
                <a:srgbClr val="000000"/>
              </a:buClr>
              <a:buSzPct val="45000"/>
            </a:pPr>
            <a:r>
              <a:rPr lang="en-US" sz="2500" spc="-1" dirty="0">
                <a:hlinkClick r:id="rId3"/>
              </a:rPr>
              <a:t>https://forms.gle/U8cBwQaWVkMuvtfi9</a:t>
            </a:r>
            <a:endParaRPr lang="en-US" sz="2500" spc="-1" dirty="0"/>
          </a:p>
        </p:txBody>
      </p:sp>
    </p:spTree>
    <p:extLst>
      <p:ext uri="{BB962C8B-B14F-4D97-AF65-F5344CB8AC3E}">
        <p14:creationId xmlns:p14="http://schemas.microsoft.com/office/powerpoint/2010/main" val="17953925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a:solidFill>
                  <a:srgbClr val="FFFFFF"/>
                </a:solidFill>
                <a:latin typeface="Calibri"/>
                <a:ea typeface="DejaVu Sans"/>
              </a:rPr>
              <a:t>Slide Credits and References</a:t>
            </a:r>
            <a:endParaRPr lang="en-US" sz="2400" b="0" strike="noStrike" spc="-1">
              <a:latin typeface="Arial"/>
            </a:endParaRPr>
          </a:p>
        </p:txBody>
      </p:sp>
      <p:sp>
        <p:nvSpPr>
          <p:cNvPr id="144" name="CustomShape 2"/>
          <p:cNvSpPr/>
          <p:nvPr/>
        </p:nvSpPr>
        <p:spPr>
          <a:xfrm>
            <a:off x="345240" y="1072439"/>
            <a:ext cx="11502000" cy="49135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9000" indent="-457200">
              <a:lnSpc>
                <a:spcPct val="150000"/>
              </a:lnSpc>
              <a:buClr>
                <a:srgbClr val="000000"/>
              </a:buClr>
              <a:buFont typeface="+mj-lt"/>
              <a:buAutoNum type="arabicPeriod"/>
            </a:pPr>
            <a:r>
              <a:rPr lang="en-US" sz="2000" spc="-1" dirty="0">
                <a:solidFill>
                  <a:srgbClr val="000000"/>
                </a:solidFill>
                <a:latin typeface="Calibri"/>
                <a:hlinkClick r:id="rId2"/>
              </a:rPr>
              <a:t>https://economictimes.indiatimes.com/definition/pseudocode</a:t>
            </a:r>
            <a:endParaRPr lang="en-US" sz="2000" spc="-1" dirty="0">
              <a:solidFill>
                <a:srgbClr val="000000"/>
              </a:solidFill>
              <a:latin typeface="Calibri"/>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3"/>
              </a:rPr>
              <a:t>https://www.unf.edu/~broggio/cop2221/2221pseu.htm</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4"/>
              </a:rPr>
              <a:t>https://sites.google.com/a/ismanila.org/oliverab_cp/python/pseudocode</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1800" b="0" strike="noStrike" spc="-1" dirty="0">
                <a:solidFill>
                  <a:srgbClr val="000000"/>
                </a:solidFill>
                <a:latin typeface="Arial"/>
                <a:ea typeface="DejaVu Sans"/>
                <a:hlinkClick r:id="rId5"/>
              </a:rPr>
              <a:t>https://en.wikipedia.org/wiki/Pseudocode</a:t>
            </a:r>
            <a:endParaRPr lang="en-US" sz="1800" b="0" strike="noStrike" spc="-1" dirty="0">
              <a:solidFill>
                <a:srgbClr val="000000"/>
              </a:solidFill>
              <a:latin typeface="Arial"/>
              <a:ea typeface="DejaVu Sans"/>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6"/>
              </a:rPr>
              <a:t>https://www.geeksforgeeks.org/how-to-write-a-pseudo-code/</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7"/>
              </a:rPr>
              <a:t>https://davidzych.com/writing-code-using-the-pseudocode-programming-process/</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8"/>
              </a:rPr>
              <a:t>https://en.wikipedia.org/wiki/Comment_(computer_programming)#Planning_and_reviewing</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2000" b="0" u="sng" strike="noStrike" spc="-1" dirty="0">
                <a:solidFill>
                  <a:srgbClr val="0000FF"/>
                </a:solidFill>
                <a:uFillTx/>
                <a:latin typeface="Calibri"/>
                <a:ea typeface="DejaVu Sans"/>
                <a:hlinkClick r:id="rId9"/>
              </a:rPr>
              <a:t>https://softwareengineering.stackexchange.com/questions/67852/do-you-also-forget-the-code-after-getting-the-task-done</a:t>
            </a:r>
            <a:endParaRPr lang="en-US" sz="2000" b="0" u="sng" strike="noStrike" spc="-1" dirty="0">
              <a:solidFill>
                <a:srgbClr val="0000FF"/>
              </a:solidFill>
              <a:uFillTx/>
              <a:latin typeface="Calibri"/>
              <a:ea typeface="DejaVu Sans"/>
            </a:endParaRPr>
          </a:p>
          <a:p>
            <a:pPr marL="459000" indent="-457200">
              <a:lnSpc>
                <a:spcPct val="150000"/>
              </a:lnSpc>
              <a:buClr>
                <a:srgbClr val="000000"/>
              </a:buClr>
              <a:buFont typeface="+mj-lt"/>
              <a:buAutoNum type="arabicPeriod"/>
            </a:pPr>
            <a:r>
              <a:rPr lang="en-US" sz="2000" b="0" strike="noStrike" spc="-1" dirty="0">
                <a:solidFill>
                  <a:srgbClr val="000000"/>
                </a:solidFill>
                <a:latin typeface="Calibri"/>
                <a:ea typeface="DejaVu Sans"/>
                <a:hlinkClick r:id="rId10"/>
              </a:rPr>
              <a:t>https://www.computerhope.com/jargon/s/script.htm</a:t>
            </a:r>
            <a:endParaRPr lang="en-US" sz="2000" b="0" strike="noStrike" spc="-1" dirty="0">
              <a:solidFill>
                <a:srgbClr val="000000"/>
              </a:solidFill>
              <a:latin typeface="Calibri"/>
              <a:ea typeface="DejaVu Sans"/>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Image Credits</a:t>
            </a:r>
            <a:endParaRPr lang="en-US" sz="2400" b="0" strike="noStrike" spc="-1" dirty="0">
              <a:latin typeface="Arial"/>
            </a:endParaRPr>
          </a:p>
        </p:txBody>
      </p:sp>
      <p:sp>
        <p:nvSpPr>
          <p:cNvPr id="144" name="CustomShape 2"/>
          <p:cNvSpPr/>
          <p:nvPr/>
        </p:nvSpPr>
        <p:spPr>
          <a:xfrm>
            <a:off x="345240" y="1072439"/>
            <a:ext cx="11502000" cy="49154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040">
              <a:lnSpc>
                <a:spcPct val="150000"/>
              </a:lnSpc>
              <a:buClr>
                <a:srgbClr val="000000"/>
              </a:buClr>
              <a:buFont typeface="Arial"/>
              <a:buChar char="•"/>
            </a:pPr>
            <a:r>
              <a:rPr lang="en-US" sz="1200" spc="-1" dirty="0">
                <a:hlinkClick r:id="rId2"/>
              </a:rPr>
              <a:t>https://www.clareecho.ie/wp-content/uploads/2017/10/good-job-meme.jpg</a:t>
            </a:r>
            <a:endParaRPr lang="en-US" sz="1200" spc="-1" dirty="0"/>
          </a:p>
          <a:p>
            <a:pPr marL="285840" indent="-284040">
              <a:lnSpc>
                <a:spcPct val="150000"/>
              </a:lnSpc>
              <a:buClr>
                <a:srgbClr val="000000"/>
              </a:buClr>
              <a:buFont typeface="Arial"/>
              <a:buChar char="•"/>
            </a:pPr>
            <a:r>
              <a:rPr lang="en-US" sz="1200" spc="-1" dirty="0">
                <a:hlinkClick r:id="rId3"/>
              </a:rPr>
              <a:t>https://www.youtube.com/watch?v=vOEN65nm4YU</a:t>
            </a:r>
            <a:endParaRPr lang="en-US" sz="1200" spc="-1" dirty="0"/>
          </a:p>
          <a:p>
            <a:pPr marL="285840" indent="-284040">
              <a:lnSpc>
                <a:spcPct val="150000"/>
              </a:lnSpc>
              <a:buClr>
                <a:srgbClr val="000000"/>
              </a:buClr>
              <a:buFont typeface="Arial"/>
              <a:buChar char="•"/>
            </a:pPr>
            <a:r>
              <a:rPr lang="en-US" sz="1200" spc="-1" dirty="0">
                <a:hlinkClick r:id="rId4"/>
              </a:rPr>
              <a:t>http://plentyofzest.com/static/images/zest-webshot-recipe.jpg</a:t>
            </a:r>
            <a:endParaRPr lang="en-US" sz="1200" spc="-1" dirty="0"/>
          </a:p>
          <a:p>
            <a:pPr marL="285840" indent="-284040">
              <a:lnSpc>
                <a:spcPct val="150000"/>
              </a:lnSpc>
              <a:buClr>
                <a:srgbClr val="000000"/>
              </a:buClr>
              <a:buFont typeface="Arial"/>
              <a:buChar char="•"/>
            </a:pPr>
            <a:r>
              <a:rPr lang="en-US" sz="1200" spc="-1" dirty="0">
                <a:hlinkClick r:id="rId5"/>
              </a:rPr>
              <a:t>http://computersciencementor.com/wp-content/uploads/2017/02/pseudocode.jpg</a:t>
            </a:r>
            <a:endParaRPr lang="en-US" sz="1200" spc="-1" dirty="0"/>
          </a:p>
          <a:p>
            <a:pPr marL="285840" indent="-284040">
              <a:lnSpc>
                <a:spcPct val="150000"/>
              </a:lnSpc>
              <a:buClr>
                <a:srgbClr val="000000"/>
              </a:buClr>
              <a:buFont typeface="Arial"/>
              <a:buChar char="•"/>
            </a:pPr>
            <a:r>
              <a:rPr lang="en-US" sz="1200" spc="-1" dirty="0">
                <a:hlinkClick r:id="rId6"/>
              </a:rPr>
              <a:t>https://www.computerscience.gcse.guru/wp-content/uploads/2018/03/pseudocode-example.png</a:t>
            </a:r>
            <a:endParaRPr lang="en-US" sz="1200" spc="-1" dirty="0"/>
          </a:p>
          <a:p>
            <a:pPr marL="285840" indent="-284040">
              <a:lnSpc>
                <a:spcPct val="150000"/>
              </a:lnSpc>
              <a:buClr>
                <a:srgbClr val="000000"/>
              </a:buClr>
              <a:buFont typeface="Arial"/>
              <a:buChar char="•"/>
            </a:pPr>
            <a:r>
              <a:rPr lang="en-US" sz="1200" spc="-1" dirty="0">
                <a:hlinkClick r:id="rId7"/>
              </a:rPr>
              <a:t>http://4.bp.blogspot.com/_FTeNn51Pac0/TLapqY7DAsI/AAAAAAAAABc/1aYEqOputDA/s320/pseudocode.bmp</a:t>
            </a:r>
            <a:endParaRPr lang="en-US" sz="1200" spc="-1" dirty="0"/>
          </a:p>
          <a:p>
            <a:pPr marL="285840" indent="-284040">
              <a:lnSpc>
                <a:spcPct val="150000"/>
              </a:lnSpc>
              <a:buClr>
                <a:srgbClr val="000000"/>
              </a:buClr>
              <a:buFont typeface="Arial"/>
              <a:buChar char="•"/>
            </a:pPr>
            <a:r>
              <a:rPr lang="en-US" sz="1200" spc="-1" dirty="0">
                <a:hlinkClick r:id="rId8"/>
              </a:rPr>
              <a:t>https://www.researchgate.net/figure/Structure-of-MOPSO-a-simple-pseudo-code_fig6_273479296</a:t>
            </a:r>
            <a:endParaRPr lang="en-US" sz="1200" spc="-1" dirty="0"/>
          </a:p>
          <a:p>
            <a:pPr marL="285840" indent="-284040">
              <a:lnSpc>
                <a:spcPct val="150000"/>
              </a:lnSpc>
              <a:buClr>
                <a:srgbClr val="000000"/>
              </a:buClr>
              <a:buFont typeface="Arial"/>
              <a:buChar char="•"/>
            </a:pPr>
            <a:r>
              <a:rPr lang="en-US" sz="1200" spc="-1" dirty="0">
                <a:hlinkClick r:id="rId9"/>
              </a:rPr>
              <a:t>https://www.mathworks.com/help/examples/matlab/win64/nddemo_02.gif</a:t>
            </a:r>
            <a:endParaRPr lang="en-US" sz="1200" spc="-1" dirty="0"/>
          </a:p>
          <a:p>
            <a:pPr marL="285840" indent="-284040">
              <a:lnSpc>
                <a:spcPct val="150000"/>
              </a:lnSpc>
              <a:buClr>
                <a:srgbClr val="000000"/>
              </a:buClr>
              <a:buFont typeface="Arial"/>
              <a:buChar char="•"/>
            </a:pPr>
            <a:r>
              <a:rPr lang="en-US" sz="1200" spc="-1" dirty="0">
                <a:hlinkClick r:id="rId10"/>
              </a:rPr>
              <a:t>https://www.mathworks.com/matlabcentral/mlc-downloads/downloads/submissions/12323/versions/3/screenshot.jpg</a:t>
            </a:r>
            <a:endParaRPr lang="en-US" sz="1200" spc="-1" dirty="0"/>
          </a:p>
          <a:p>
            <a:pPr marL="285840" indent="-284040">
              <a:lnSpc>
                <a:spcPct val="150000"/>
              </a:lnSpc>
              <a:buClr>
                <a:srgbClr val="000000"/>
              </a:buClr>
              <a:buFont typeface="Arial"/>
              <a:buChar char="•"/>
            </a:pPr>
            <a:r>
              <a:rPr lang="en-US" sz="1200" spc="-1" dirty="0">
                <a:hlinkClick r:id="rId11"/>
              </a:rPr>
              <a:t>http://beyondefficiency.us/blog/aia-code-ethics-finally-incorporates-sustainability-rule</a:t>
            </a:r>
            <a:endParaRPr lang="en-US" sz="1200" spc="-1" dirty="0"/>
          </a:p>
          <a:p>
            <a:pPr marL="285840" indent="-284040">
              <a:lnSpc>
                <a:spcPct val="150000"/>
              </a:lnSpc>
              <a:buClr>
                <a:srgbClr val="000000"/>
              </a:buClr>
              <a:buFont typeface="Arial"/>
              <a:buChar char="•"/>
            </a:pPr>
            <a:r>
              <a:rPr lang="en-US" sz="1200" spc="-1" dirty="0">
                <a:hlinkClick r:id="rId12"/>
              </a:rPr>
              <a:t>https://interestingengineering.com/5-ways-artificial-intelligence-is-changing-architecture</a:t>
            </a:r>
            <a:endParaRPr lang="en-US" sz="1200" spc="-1" dirty="0"/>
          </a:p>
          <a:p>
            <a:pPr marL="285840" indent="-284040">
              <a:lnSpc>
                <a:spcPct val="150000"/>
              </a:lnSpc>
              <a:buClr>
                <a:srgbClr val="000000"/>
              </a:buClr>
              <a:buFont typeface="Arial"/>
              <a:buChar char="•"/>
            </a:pPr>
            <a:r>
              <a:rPr lang="en-US" sz="1200" spc="-1" dirty="0">
                <a:hlinkClick r:id="rId13"/>
              </a:rPr>
              <a:t>https://www.comsol.com/paper/download/257311/kermani_paper.pdf</a:t>
            </a:r>
            <a:endParaRPr lang="en-US" sz="1200" spc="-1" dirty="0"/>
          </a:p>
          <a:p>
            <a:pPr marL="285840" indent="-284040">
              <a:lnSpc>
                <a:spcPct val="150000"/>
              </a:lnSpc>
              <a:buClr>
                <a:srgbClr val="000000"/>
              </a:buClr>
              <a:buFont typeface="Arial"/>
              <a:buChar char="•"/>
            </a:pPr>
            <a:r>
              <a:rPr lang="en-CA" sz="1200" dirty="0">
                <a:hlinkClick r:id="rId14"/>
              </a:rPr>
              <a:t>https://www.sciencedirect.com/science/article/pii/S0360132302000513</a:t>
            </a:r>
            <a:endParaRPr lang="en-CA" sz="1200" dirty="0"/>
          </a:p>
          <a:p>
            <a:pPr marL="285840" indent="-284040">
              <a:lnSpc>
                <a:spcPct val="150000"/>
              </a:lnSpc>
              <a:buClr>
                <a:srgbClr val="000000"/>
              </a:buClr>
              <a:buFont typeface="Arial"/>
              <a:buChar char="•"/>
            </a:pPr>
            <a:r>
              <a:rPr lang="en-US" sz="1200" spc="-1" dirty="0">
                <a:hlinkClick r:id="rId15"/>
              </a:rPr>
              <a:t>https://www.designingbuildings.co.uk/w/images/9/9b/Corridor.jpg</a:t>
            </a:r>
            <a:endParaRPr lang="en-US" sz="1200" spc="-1" dirty="0"/>
          </a:p>
          <a:p>
            <a:pPr marL="285840" indent="-284040">
              <a:lnSpc>
                <a:spcPct val="150000"/>
              </a:lnSpc>
              <a:buClr>
                <a:srgbClr val="000000"/>
              </a:buClr>
              <a:buFont typeface="Arial"/>
              <a:buChar char="•"/>
            </a:pPr>
            <a:r>
              <a:rPr lang="en-US" sz="1200" spc="-1" dirty="0">
                <a:hlinkClick r:id="rId16"/>
              </a:rPr>
              <a:t>https://commons.wikimedia.org/wiki/File:St-Anne_church_Krakow_003.JPG</a:t>
            </a:r>
            <a:endParaRPr lang="en-US" sz="1200" spc="-1" dirty="0"/>
          </a:p>
          <a:p>
            <a:pPr marL="285840" indent="-284040">
              <a:lnSpc>
                <a:spcPct val="150000"/>
              </a:lnSpc>
              <a:buClr>
                <a:srgbClr val="000000"/>
              </a:buClr>
              <a:buFont typeface="Arial"/>
              <a:buChar char="•"/>
            </a:pPr>
            <a:endParaRPr lang="en-US" sz="1200" spc="-1" dirty="0"/>
          </a:p>
          <a:p>
            <a:pPr marL="285840" indent="-284040">
              <a:lnSpc>
                <a:spcPct val="150000"/>
              </a:lnSpc>
              <a:buClr>
                <a:srgbClr val="000000"/>
              </a:buClr>
              <a:buFont typeface="Arial"/>
              <a:buChar char="•"/>
            </a:pPr>
            <a:endParaRPr lang="en-US" sz="1200" b="0" strike="noStrike" spc="-1" dirty="0">
              <a:latin typeface="Arial"/>
            </a:endParaRPr>
          </a:p>
        </p:txBody>
      </p:sp>
    </p:spTree>
    <p:extLst>
      <p:ext uri="{BB962C8B-B14F-4D97-AF65-F5344CB8AC3E}">
        <p14:creationId xmlns:p14="http://schemas.microsoft.com/office/powerpoint/2010/main" val="24293474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72A9BC-B407-4135-8B53-196D299117BE}"/>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85911" y="1041380"/>
            <a:ext cx="4382608" cy="4775240"/>
          </a:xfrm>
          <a:prstGeom prst="rect">
            <a:avLst/>
          </a:prstGeom>
        </p:spPr>
      </p:pic>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- 1: Hospital Air Particle Movement Modelling (CFD)</a:t>
            </a:r>
            <a:endParaRPr lang="en-US" sz="2400" b="0" strike="noStrike" spc="-1" dirty="0">
              <a:latin typeface="Arial"/>
            </a:endParaRPr>
          </a:p>
        </p:txBody>
      </p:sp>
      <p:grpSp>
        <p:nvGrpSpPr>
          <p:cNvPr id="10" name="Group 9">
            <a:extLst>
              <a:ext uri="{FF2B5EF4-FFF2-40B4-BE49-F238E27FC236}">
                <a16:creationId xmlns:a16="http://schemas.microsoft.com/office/drawing/2014/main" id="{78C376D1-1A19-465C-AC09-3ED431125CD5}"/>
              </a:ext>
            </a:extLst>
          </p:cNvPr>
          <p:cNvGrpSpPr/>
          <p:nvPr/>
        </p:nvGrpSpPr>
        <p:grpSpPr>
          <a:xfrm>
            <a:off x="999438" y="1041380"/>
            <a:ext cx="10193124" cy="5566800"/>
            <a:chOff x="575395" y="956452"/>
            <a:chExt cx="10193124" cy="5566800"/>
          </a:xfrm>
        </p:grpSpPr>
        <p:pic>
          <p:nvPicPr>
            <p:cNvPr id="3" name="Picture 2">
              <a:extLst>
                <a:ext uri="{FF2B5EF4-FFF2-40B4-BE49-F238E27FC236}">
                  <a16:creationId xmlns:a16="http://schemas.microsoft.com/office/drawing/2014/main" id="{79B43B4B-A885-48C0-B283-4E66AD2F95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5395" y="956452"/>
              <a:ext cx="4382608" cy="4967693"/>
            </a:xfrm>
            <a:prstGeom prst="rect">
              <a:avLst/>
            </a:prstGeom>
          </p:spPr>
        </p:pic>
        <p:sp>
          <p:nvSpPr>
            <p:cNvPr id="5" name="Rectangle 4">
              <a:extLst>
                <a:ext uri="{FF2B5EF4-FFF2-40B4-BE49-F238E27FC236}">
                  <a16:creationId xmlns:a16="http://schemas.microsoft.com/office/drawing/2014/main" id="{C08A5535-5D11-4C0C-9BAD-EA7B9F1A7052}"/>
                </a:ext>
              </a:extLst>
            </p:cNvPr>
            <p:cNvSpPr/>
            <p:nvPr/>
          </p:nvSpPr>
          <p:spPr>
            <a:xfrm>
              <a:off x="1206425" y="5661478"/>
              <a:ext cx="9562094" cy="861774"/>
            </a:xfrm>
            <a:prstGeom prst="rect">
              <a:avLst/>
            </a:prstGeom>
          </p:spPr>
          <p:txBody>
            <a:bodyPr wrap="square">
              <a:spAutoFit/>
            </a:bodyPr>
            <a:lstStyle/>
            <a:p>
              <a:r>
                <a:rPr lang="en-CA" sz="3200" dirty="0">
                  <a:solidFill>
                    <a:srgbClr val="000000"/>
                  </a:solidFill>
                  <a:latin typeface="Times New Roman" panose="02020603050405020304" pitchFamily="18" charset="0"/>
                </a:rPr>
                <a:t> </a:t>
              </a:r>
              <a:r>
                <a:rPr lang="en-CA" b="1" dirty="0">
                  <a:solidFill>
                    <a:srgbClr val="000000"/>
                  </a:solidFill>
                  <a:latin typeface="Times New Roman" panose="02020603050405020304" pitchFamily="18" charset="0"/>
                </a:rPr>
                <a:t>Figure 4. </a:t>
              </a:r>
              <a:r>
                <a:rPr lang="en-US" dirty="0"/>
                <a:t>Particle tracing showing the motion of bacteria particles at 30 and 230 seconds after patient coughing. </a:t>
              </a:r>
              <a:endParaRPr lang="en-CA" dirty="0"/>
            </a:p>
          </p:txBody>
        </p:sp>
      </p:grpSp>
    </p:spTree>
    <p:extLst>
      <p:ext uri="{BB962C8B-B14F-4D97-AF65-F5344CB8AC3E}">
        <p14:creationId xmlns:p14="http://schemas.microsoft.com/office/powerpoint/2010/main" val="407392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- 1: Applications?</a:t>
            </a:r>
            <a:endParaRPr lang="en-US" sz="2400" b="0" strike="noStrike" spc="-1" dirty="0">
              <a:latin typeface="Arial"/>
            </a:endParaRPr>
          </a:p>
        </p:txBody>
      </p:sp>
      <p:sp>
        <p:nvSpPr>
          <p:cNvPr id="2" name="TextBox 1">
            <a:extLst>
              <a:ext uri="{FF2B5EF4-FFF2-40B4-BE49-F238E27FC236}">
                <a16:creationId xmlns:a16="http://schemas.microsoft.com/office/drawing/2014/main" id="{FF2246D0-1DD9-4637-8B4C-5118641FE21C}"/>
              </a:ext>
            </a:extLst>
          </p:cNvPr>
          <p:cNvSpPr txBox="1"/>
          <p:nvPr/>
        </p:nvSpPr>
        <p:spPr>
          <a:xfrm>
            <a:off x="739302" y="1254868"/>
            <a:ext cx="10145949" cy="2092881"/>
          </a:xfrm>
          <a:prstGeom prst="rect">
            <a:avLst/>
          </a:prstGeom>
          <a:noFill/>
        </p:spPr>
        <p:txBody>
          <a:bodyPr wrap="square" rtlCol="0">
            <a:spAutoFit/>
          </a:bodyPr>
          <a:lstStyle/>
          <a:p>
            <a:pPr marL="285750" indent="-285750">
              <a:buFont typeface="Arial" panose="020B0604020202020204" pitchFamily="34" charset="0"/>
              <a:buChar char="•"/>
            </a:pPr>
            <a:r>
              <a:rPr lang="en-CA" sz="2800" dirty="0"/>
              <a:t>Better understanding of different ventilation options leads to:</a:t>
            </a:r>
          </a:p>
          <a:p>
            <a:pPr marL="742950" lvl="1" indent="-285750">
              <a:buFont typeface="Arial" panose="020B0604020202020204" pitchFamily="34" charset="0"/>
              <a:buChar char="•"/>
            </a:pPr>
            <a:r>
              <a:rPr lang="en-CA" sz="2800" dirty="0"/>
              <a:t>Increased energy efficiency</a:t>
            </a:r>
          </a:p>
          <a:p>
            <a:pPr marL="742950" lvl="1" indent="-285750">
              <a:buFont typeface="Arial" panose="020B0604020202020204" pitchFamily="34" charset="0"/>
              <a:buChar char="•"/>
            </a:pPr>
            <a:r>
              <a:rPr lang="en-CA" sz="2800" dirty="0"/>
              <a:t>Reduce risk of airborne infection</a:t>
            </a:r>
          </a:p>
          <a:p>
            <a:pPr marL="285750" indent="-285750">
              <a:buFont typeface="Arial" panose="020B0604020202020204" pitchFamily="34" charset="0"/>
              <a:buChar char="•"/>
            </a:pPr>
            <a:endParaRPr lang="en-CA" sz="2800"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00385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a:t>
            </a:r>
            <a:endParaRPr lang="en-US" sz="2400" b="0" strike="noStrike" spc="-1" dirty="0">
              <a:latin typeface="Arial"/>
            </a:endParaRPr>
          </a:p>
        </p:txBody>
      </p:sp>
      <p:pic>
        <p:nvPicPr>
          <p:cNvPr id="4" name="Picture 3" descr="A close up of a building&#10;&#10;Description automatically generated">
            <a:extLst>
              <a:ext uri="{FF2B5EF4-FFF2-40B4-BE49-F238E27FC236}">
                <a16:creationId xmlns:a16="http://schemas.microsoft.com/office/drawing/2014/main" id="{A3D916E4-9191-45BB-B630-A4D6EF9B0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00" y="1517715"/>
            <a:ext cx="7625050" cy="4935102"/>
          </a:xfrm>
          <a:prstGeom prst="rect">
            <a:avLst/>
          </a:prstGeom>
        </p:spPr>
      </p:pic>
      <p:sp>
        <p:nvSpPr>
          <p:cNvPr id="5" name="TextBox 4">
            <a:extLst>
              <a:ext uri="{FF2B5EF4-FFF2-40B4-BE49-F238E27FC236}">
                <a16:creationId xmlns:a16="http://schemas.microsoft.com/office/drawing/2014/main" id="{2756FC3F-18A6-4120-B8F0-A5F711591006}"/>
              </a:ext>
            </a:extLst>
          </p:cNvPr>
          <p:cNvSpPr txBox="1"/>
          <p:nvPr/>
        </p:nvSpPr>
        <p:spPr>
          <a:xfrm flipH="1">
            <a:off x="8125905" y="1517715"/>
            <a:ext cx="3840854" cy="4893647"/>
          </a:xfrm>
          <a:prstGeom prst="rect">
            <a:avLst/>
          </a:prstGeom>
          <a:noFill/>
        </p:spPr>
        <p:txBody>
          <a:bodyPr wrap="square" rtlCol="0">
            <a:spAutoFit/>
          </a:bodyPr>
          <a:lstStyle/>
          <a:p>
            <a:r>
              <a:rPr lang="en-CA" sz="2400" dirty="0"/>
              <a:t>Using code, you can :</a:t>
            </a:r>
          </a:p>
          <a:p>
            <a:pPr marL="285750" indent="-285750">
              <a:buFont typeface="Arial" panose="020B0604020202020204" pitchFamily="34" charset="0"/>
              <a:buChar char="•"/>
            </a:pPr>
            <a:r>
              <a:rPr lang="en-CA" sz="2400" dirty="0"/>
              <a:t>Model different building properties</a:t>
            </a:r>
          </a:p>
          <a:p>
            <a:pPr marL="742950" lvl="1" indent="-285750">
              <a:buFont typeface="Arial" panose="020B0604020202020204" pitchFamily="34" charset="0"/>
              <a:buChar char="•"/>
            </a:pPr>
            <a:r>
              <a:rPr lang="en-CA" sz="2400" dirty="0"/>
              <a:t>Heat exchange rates</a:t>
            </a:r>
            <a:r>
              <a:rPr lang="en-CA" sz="2400" baseline="30000" dirty="0">
                <a:hlinkClick r:id="rId4"/>
              </a:rPr>
              <a:t>1</a:t>
            </a:r>
            <a:endParaRPr lang="en-CA" sz="2400" baseline="30000" dirty="0"/>
          </a:p>
          <a:p>
            <a:pPr marL="742950" lvl="1" indent="-285750">
              <a:buFont typeface="Arial" panose="020B0604020202020204" pitchFamily="34" charset="0"/>
              <a:buChar char="•"/>
            </a:pPr>
            <a:r>
              <a:rPr lang="en-CA" sz="2400" b="1" dirty="0"/>
              <a:t>Energy usage</a:t>
            </a:r>
            <a:r>
              <a:rPr lang="en-CA" sz="2400" b="1" baseline="30000" dirty="0">
                <a:hlinkClick r:id="rId5"/>
              </a:rPr>
              <a:t>2</a:t>
            </a:r>
            <a:r>
              <a:rPr lang="en-CA" sz="2400" b="1" dirty="0"/>
              <a:t>/optimization</a:t>
            </a:r>
          </a:p>
          <a:p>
            <a:pPr marL="285750" indent="-285750">
              <a:buFont typeface="Arial" panose="020B0604020202020204" pitchFamily="34" charset="0"/>
              <a:buChar char="•"/>
            </a:pPr>
            <a:r>
              <a:rPr lang="en-CA" sz="2400" dirty="0"/>
              <a:t>Generative Design</a:t>
            </a:r>
            <a:r>
              <a:rPr lang="en-CA" sz="2400" baseline="30000" dirty="0">
                <a:hlinkClick r:id="rId6"/>
              </a:rPr>
              <a:t>3</a:t>
            </a:r>
            <a:endParaRPr lang="en-CA" sz="2400" baseline="30000" dirty="0"/>
          </a:p>
          <a:p>
            <a:pPr marL="285750" indent="-285750">
              <a:buFont typeface="Arial" panose="020B0604020202020204" pitchFamily="34" charset="0"/>
              <a:buChar char="•"/>
            </a:pPr>
            <a:r>
              <a:rPr lang="en-CA" sz="2400" dirty="0"/>
              <a:t>Preliminary floor plan design</a:t>
            </a:r>
            <a:r>
              <a:rPr lang="en-CA" sz="2400" baseline="30000" dirty="0">
                <a:hlinkClick r:id="rId7"/>
              </a:rPr>
              <a:t>4</a:t>
            </a:r>
            <a:endParaRPr lang="en-CA" sz="2400" baseline="30000" dirty="0"/>
          </a:p>
          <a:p>
            <a:pPr marL="285750" indent="-285750">
              <a:buFont typeface="Arial" panose="020B0604020202020204" pitchFamily="34" charset="0"/>
              <a:buChar char="•"/>
            </a:pPr>
            <a:r>
              <a:rPr lang="en-CA" sz="2400" dirty="0"/>
              <a:t>Interior Design Assistant</a:t>
            </a:r>
            <a:r>
              <a:rPr lang="en-CA" sz="2400" baseline="30000" dirty="0">
                <a:hlinkClick r:id="rId8"/>
              </a:rPr>
              <a:t>5</a:t>
            </a:r>
            <a:endParaRPr lang="en-CA" sz="2400" baseline="30000" dirty="0"/>
          </a:p>
          <a:p>
            <a:pPr marL="742950" lvl="1" indent="-285750">
              <a:buFont typeface="Arial" panose="020B0604020202020204" pitchFamily="34" charset="0"/>
              <a:buChar char="•"/>
            </a:pPr>
            <a:endParaRPr lang="en-CA" sz="2400" dirty="0"/>
          </a:p>
        </p:txBody>
      </p:sp>
    </p:spTree>
    <p:extLst>
      <p:ext uri="{BB962C8B-B14F-4D97-AF65-F5344CB8AC3E}">
        <p14:creationId xmlns:p14="http://schemas.microsoft.com/office/powerpoint/2010/main" val="462702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0FA0F87-1534-4CBC-B20C-E2F9DA32CE3C}"/>
              </a:ext>
            </a:extLst>
          </p:cNvPr>
          <p:cNvPicPr>
            <a:picLocks noChangeAspect="1"/>
          </p:cNvPicPr>
          <p:nvPr/>
        </p:nvPicPr>
        <p:blipFill>
          <a:blip r:embed="rId3"/>
          <a:stretch>
            <a:fillRect/>
          </a:stretch>
        </p:blipFill>
        <p:spPr>
          <a:xfrm>
            <a:off x="5628640" y="1830167"/>
            <a:ext cx="6338120" cy="4518505"/>
          </a:xfrm>
          <a:prstGeom prst="rect">
            <a:avLst/>
          </a:prstGeom>
        </p:spPr>
      </p:pic>
      <p:sp>
        <p:nvSpPr>
          <p:cNvPr id="102" name="CustomShape 1"/>
          <p:cNvSpPr/>
          <p:nvPr/>
        </p:nvSpPr>
        <p:spPr>
          <a:xfrm>
            <a:off x="241200" y="6480"/>
            <a:ext cx="11725560" cy="682560"/>
          </a:xfrm>
          <a:prstGeom prst="rect">
            <a:avLst/>
          </a:prstGeom>
          <a:solidFill>
            <a:srgbClr val="57058A"/>
          </a:solidFill>
          <a:ln w="12600">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spcBef>
                <a:spcPts val="479"/>
              </a:spcBef>
            </a:pPr>
            <a:r>
              <a:rPr lang="en-US" sz="2400" b="1" strike="noStrike" spc="-1" dirty="0">
                <a:solidFill>
                  <a:srgbClr val="FFFFFF"/>
                </a:solidFill>
                <a:latin typeface="Calibri"/>
                <a:ea typeface="DejaVu Sans"/>
              </a:rPr>
              <a:t>Coding Application Examples </a:t>
            </a:r>
            <a:r>
              <a:rPr lang="en-US" sz="2400" b="1" spc="-1" dirty="0">
                <a:solidFill>
                  <a:srgbClr val="FFFFFF"/>
                </a:solidFill>
                <a:latin typeface="Calibri"/>
              </a:rPr>
              <a:t>- 2: Building Energy Modelling</a:t>
            </a:r>
            <a:endParaRPr lang="en-US" sz="2400" b="0" strike="noStrike" spc="-1" dirty="0">
              <a:latin typeface="Arial"/>
            </a:endParaRPr>
          </a:p>
        </p:txBody>
      </p:sp>
      <p:grpSp>
        <p:nvGrpSpPr>
          <p:cNvPr id="29" name="Group 28">
            <a:extLst>
              <a:ext uri="{FF2B5EF4-FFF2-40B4-BE49-F238E27FC236}">
                <a16:creationId xmlns:a16="http://schemas.microsoft.com/office/drawing/2014/main" id="{64D9100D-4CB9-4BE5-B42D-A42CC1C0D1D5}"/>
              </a:ext>
            </a:extLst>
          </p:cNvPr>
          <p:cNvGrpSpPr/>
          <p:nvPr/>
        </p:nvGrpSpPr>
        <p:grpSpPr>
          <a:xfrm>
            <a:off x="587880" y="1830167"/>
            <a:ext cx="5975480" cy="4361684"/>
            <a:chOff x="4367400" y="2142133"/>
            <a:chExt cx="4026515" cy="3021466"/>
          </a:xfrm>
        </p:grpSpPr>
        <p:pic>
          <p:nvPicPr>
            <p:cNvPr id="27" name="Picture 26">
              <a:extLst>
                <a:ext uri="{FF2B5EF4-FFF2-40B4-BE49-F238E27FC236}">
                  <a16:creationId xmlns:a16="http://schemas.microsoft.com/office/drawing/2014/main" id="{2C4FB370-CA8F-4A74-8544-E295FB903640}"/>
                </a:ext>
              </a:extLst>
            </p:cNvPr>
            <p:cNvPicPr>
              <a:picLocks noChangeAspect="1"/>
            </p:cNvPicPr>
            <p:nvPr/>
          </p:nvPicPr>
          <p:blipFill>
            <a:blip r:embed="rId4"/>
            <a:stretch>
              <a:fillRect/>
            </a:stretch>
          </p:blipFill>
          <p:spPr>
            <a:xfrm>
              <a:off x="4367400" y="2142133"/>
              <a:ext cx="3457200" cy="2573734"/>
            </a:xfrm>
            <a:prstGeom prst="rect">
              <a:avLst/>
            </a:prstGeom>
          </p:spPr>
        </p:pic>
        <p:sp>
          <p:nvSpPr>
            <p:cNvPr id="28" name="Rectangle 27">
              <a:extLst>
                <a:ext uri="{FF2B5EF4-FFF2-40B4-BE49-F238E27FC236}">
                  <a16:creationId xmlns:a16="http://schemas.microsoft.com/office/drawing/2014/main" id="{D0DE13E0-B1FF-46F8-A7C8-78C241FA5F69}"/>
                </a:ext>
              </a:extLst>
            </p:cNvPr>
            <p:cNvSpPr/>
            <p:nvPr/>
          </p:nvSpPr>
          <p:spPr>
            <a:xfrm>
              <a:off x="4367400" y="4715867"/>
              <a:ext cx="4026515" cy="447732"/>
            </a:xfrm>
            <a:prstGeom prst="rect">
              <a:avLst/>
            </a:prstGeom>
          </p:spPr>
          <p:txBody>
            <a:bodyPr wrap="square">
              <a:spAutoFit/>
            </a:bodyPr>
            <a:lstStyle/>
            <a:p>
              <a:r>
                <a:rPr lang="en-US" dirty="0">
                  <a:latin typeface="MacmillanRoman"/>
                </a:rPr>
                <a:t>Fig. 1. </a:t>
              </a:r>
              <a:r>
                <a:rPr lang="en-US" dirty="0" err="1">
                  <a:latin typeface="MacmillanRoman"/>
                </a:rPr>
                <a:t>Eletrosul</a:t>
              </a:r>
              <a:r>
                <a:rPr lang="en-US" dirty="0">
                  <a:latin typeface="MacmillanRoman"/>
                </a:rPr>
                <a:t> building (10 000 m</a:t>
              </a:r>
              <a:r>
                <a:rPr lang="en-US" sz="800" dirty="0">
                  <a:latin typeface="MacmillanRoman"/>
                </a:rPr>
                <a:t>2</a:t>
              </a:r>
              <a:r>
                <a:rPr lang="en-US" dirty="0">
                  <a:latin typeface="MacmillanRoman"/>
                </a:rPr>
                <a:t>).</a:t>
              </a:r>
            </a:p>
            <a:p>
              <a:r>
                <a:rPr lang="en-US" dirty="0">
                  <a:latin typeface="MacmillanRoman"/>
                </a:rPr>
                <a:t>Modelling Software: DOE-2, BLAST, ESP-r, ENERGY-PLUS</a:t>
              </a:r>
              <a:endParaRPr lang="en-CA" dirty="0"/>
            </a:p>
          </p:txBody>
        </p:sp>
      </p:grpSp>
    </p:spTree>
    <p:extLst>
      <p:ext uri="{BB962C8B-B14F-4D97-AF65-F5344CB8AC3E}">
        <p14:creationId xmlns:p14="http://schemas.microsoft.com/office/powerpoint/2010/main" val="1664095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Uwaterloo_Theme</Template>
  <TotalTime>9682</TotalTime>
  <Words>2762</Words>
  <Application>Microsoft Office PowerPoint</Application>
  <PresentationFormat>Widescreen</PresentationFormat>
  <Paragraphs>517</Paragraphs>
  <Slides>56</Slides>
  <Notes>53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MacmillanRoman</vt:lpstr>
      <vt:lpstr>Arial</vt:lpstr>
      <vt:lpstr>Calibri</vt:lpstr>
      <vt:lpstr>Impact</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Chul Min Yeum</dc:creator>
  <dc:description/>
  <cp:lastModifiedBy>juan park</cp:lastModifiedBy>
  <cp:revision>309</cp:revision>
  <dcterms:created xsi:type="dcterms:W3CDTF">2018-10-10T19:11:49Z</dcterms:created>
  <dcterms:modified xsi:type="dcterms:W3CDTF">2019-07-22T04:39:47Z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University of Waterloo</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12</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29</vt:i4>
  </property>
</Properties>
</file>